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61" r:id="rId4"/>
    <p:sldId id="262" r:id="rId5"/>
    <p:sldId id="276" r:id="rId6"/>
    <p:sldId id="263" r:id="rId7"/>
    <p:sldId id="265" r:id="rId8"/>
    <p:sldId id="266" r:id="rId9"/>
    <p:sldId id="267" r:id="rId10"/>
    <p:sldId id="268" r:id="rId11"/>
    <p:sldId id="272" r:id="rId12"/>
    <p:sldId id="274" r:id="rId13"/>
    <p:sldId id="273" r:id="rId14"/>
    <p:sldId id="278" r:id="rId15"/>
    <p:sldId id="269" r:id="rId16"/>
    <p:sldId id="270" r:id="rId17"/>
    <p:sldId id="271" r:id="rId18"/>
    <p:sldId id="277" r:id="rId1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a\Desktop\&#1511;&#1493;&#1512;&#1505;%20&#1502;&#1504;&#1492;&#1500;&#1497;&#1501;\&#1490;&#1512;&#1508;&#1497;&#1501;\&#1491;&#1493;&#1495;%20&#1504;&#1493;&#1499;&#1495;&#1493;&#1514;%20&#1510;&#1493;&#1493;&#1514;%20&#1504;&#1493;&#1489;&#1502;&#1489;&#1512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sara\Desktop\&#1511;&#1493;&#1512;&#1505;%20&#1502;&#1504;&#1492;&#1500;&#1497;&#1501;\&#1490;&#1512;&#1508;&#1497;&#1501;\&#1504;&#1493;&#1499;&#1495;&#1493;&#1514;%202017%20&#1488;&#1511;&#1505;&#1500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ara\Desktop\&#1511;&#1493;&#1512;&#1505;%20&#1502;&#1504;&#1492;&#1500;&#1497;&#1501;\&#1490;&#1512;&#1508;&#1497;&#1501;\&#1491;&#1493;&#1495;%20&#1504;&#1493;&#1499;&#1495;&#1493;&#1514;%20&#1510;&#1493;&#1493;&#1514;%20&#1504;&#1493;&#1489;&#1502;&#1489;&#1512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sara\Desktop\&#1511;&#1493;&#1512;&#1505;%20&#1502;&#1504;&#1492;&#1500;&#1497;&#1501;\&#1490;&#1512;&#1508;&#1497;&#1501;\&#1492;&#1493;&#1510;&#1488;&#1493;&#1514;%20&#1493;&#1492;&#1499;&#1504;&#1505;&#1493;&#1514;%20&#1488;&#1493;&#1511;&#1496;&#1493;&#1489;&#1512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sara\Desktop\&#1511;&#1493;&#1512;&#1505;%20&#1502;&#1504;&#1492;&#1500;&#1497;&#1501;\&#1490;&#1512;&#1508;&#1497;&#1501;\&#1492;&#1493;&#1510;&#1488;&#1493;&#1514;%20&#1493;&#1492;&#1499;&#1504;&#1505;&#1493;&#1514;%20&#1497;&#1504;&#1493;&#1488;&#1512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sara\Desktop\&#1491;&#1493;&#1495;%20&#1492;&#1505;&#1508;&#1511;&#1497;%20&#1506;&#1489;&#1493;&#1491;&#1492;%20&#1500;&#1508;&#1497;%20&#1495;&#1493;&#1491;&#1513;&#1497;&#1501;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sara\Desktop\&#1491;&#1493;&#1495;%20&#1492;&#1505;&#1508;&#1511;&#1497;%20&#1506;&#1489;&#1493;&#1491;&#1492;%20&#1500;&#1508;&#1497;%20&#1495;&#1493;&#1491;&#1513;&#1497;&#150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3903709797475"/>
          <c:y val="0.17391635626385024"/>
          <c:w val="0.82458534101147807"/>
          <c:h val="0.61491894950256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גיליון1!$A$2:$A$5</c:f>
              <c:strCache>
                <c:ptCount val="4"/>
                <c:pt idx="0">
                  <c:v>קטגוריה 1</c:v>
                </c:pt>
                <c:pt idx="1">
                  <c:v>קטגוריה 2</c:v>
                </c:pt>
                <c:pt idx="2">
                  <c:v>קטגוריה 3</c:v>
                </c:pt>
                <c:pt idx="3">
                  <c:v>קטגוריה 4</c:v>
                </c:pt>
              </c:strCache>
            </c:strRef>
          </c:cat>
          <c:val>
            <c:numRef>
              <c:f>גיליון1!$B$2:$B$5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סידרה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גיליון1!$A$2:$A$5</c:f>
              <c:strCache>
                <c:ptCount val="4"/>
                <c:pt idx="0">
                  <c:v>קטגוריה 1</c:v>
                </c:pt>
                <c:pt idx="1">
                  <c:v>קטגוריה 2</c:v>
                </c:pt>
                <c:pt idx="2">
                  <c:v>קטגוריה 3</c:v>
                </c:pt>
                <c:pt idx="3">
                  <c:v>קטגוריה 4</c:v>
                </c:pt>
              </c:strCache>
            </c:strRef>
          </c:cat>
          <c:val>
            <c:numRef>
              <c:f>גיליון1!$C$2:$C$5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סידרה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גיליון1!$A$2:$A$5</c:f>
              <c:strCache>
                <c:ptCount val="4"/>
                <c:pt idx="0">
                  <c:v>קטגוריה 1</c:v>
                </c:pt>
                <c:pt idx="1">
                  <c:v>קטגוריה 2</c:v>
                </c:pt>
                <c:pt idx="2">
                  <c:v>קטגוריה 3</c:v>
                </c:pt>
                <c:pt idx="3">
                  <c:v>קטגוריה 4</c:v>
                </c:pt>
              </c:strCache>
            </c:strRef>
          </c:cat>
          <c:val>
            <c:numRef>
              <c:f>גיליון1!$D$2:$D$5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923904"/>
        <c:axId val="65798912"/>
      </c:barChart>
      <c:catAx>
        <c:axId val="4492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5798912"/>
        <c:crosses val="autoZero"/>
        <c:auto val="1"/>
        <c:lblAlgn val="ctr"/>
        <c:lblOffset val="100"/>
        <c:noMultiLvlLbl val="0"/>
      </c:catAx>
      <c:valAx>
        <c:axId val="65798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492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/>
              <a:t>דוח נוכחות נובמבר</a:t>
            </a:r>
          </a:p>
        </c:rich>
      </c:tx>
      <c:overlay val="0"/>
    </c:title>
    <c:autoTitleDeleted val="0"/>
    <c:view3D>
      <c:rotX val="15"/>
      <c:rotY val="340"/>
      <c:rAngAx val="1"/>
    </c:view3D>
    <c:floor>
      <c:thickness val="0"/>
    </c:floor>
    <c:sideWall>
      <c:thickness val="0"/>
      <c:spPr>
        <a:gradFill>
          <a:gsLst>
            <a:gs pos="0">
              <a:schemeClr val="bg1">
                <a:lumMod val="75000"/>
              </a:schemeClr>
            </a:gs>
            <a:gs pos="74000">
              <a:schemeClr val="bg1">
                <a:lumMod val="95000"/>
              </a:schemeClr>
            </a:gs>
            <a:gs pos="83000">
              <a:schemeClr val="bg1">
                <a:lumMod val="8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>
          <a:outerShdw blurRad="50800" dist="50800" dir="5400000" algn="ctr" rotWithShape="0">
            <a:schemeClr val="bg1">
              <a:lumMod val="75000"/>
            </a:schemeClr>
          </a:outerShdw>
        </a:effectLst>
      </c:spPr>
    </c:sideWall>
    <c:backWall>
      <c:thickness val="0"/>
      <c:spPr>
        <a:gradFill>
          <a:gsLst>
            <a:gs pos="0">
              <a:schemeClr val="bg1">
                <a:lumMod val="75000"/>
              </a:schemeClr>
            </a:gs>
            <a:gs pos="74000">
              <a:schemeClr val="bg1">
                <a:lumMod val="95000"/>
              </a:schemeClr>
            </a:gs>
            <a:gs pos="83000">
              <a:schemeClr val="bg1">
                <a:lumMod val="8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>
          <a:outerShdw blurRad="50800" dist="50800" dir="5400000" algn="ctr" rotWithShape="0">
            <a:schemeClr val="bg1">
              <a:lumMod val="75000"/>
            </a:schemeClr>
          </a:outerShdw>
        </a:effectLst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גיליון13!$B$3</c:f>
              <c:strCache>
                <c:ptCount val="1"/>
                <c:pt idx="0">
                  <c:v>מס' ימי עבודה</c:v>
                </c:pt>
              </c:strCache>
            </c:strRef>
          </c:tx>
          <c:invertIfNegative val="0"/>
          <c:cat>
            <c:strRef>
              <c:f>גיליון13!$A$4:$A$13</c:f>
              <c:strCache>
                <c:ptCount val="10"/>
                <c:pt idx="0">
                  <c:v>ש</c:v>
                </c:pt>
                <c:pt idx="1">
                  <c:v>ס</c:v>
                </c:pt>
                <c:pt idx="2">
                  <c:v>אלי</c:v>
                </c:pt>
                <c:pt idx="3">
                  <c:v>או</c:v>
                </c:pt>
                <c:pt idx="4">
                  <c:v>ב</c:v>
                </c:pt>
                <c:pt idx="5">
                  <c:v>ר</c:v>
                </c:pt>
                <c:pt idx="6">
                  <c:v>יע</c:v>
                </c:pt>
                <c:pt idx="7">
                  <c:v>אלח</c:v>
                </c:pt>
                <c:pt idx="8">
                  <c:v>ח</c:v>
                </c:pt>
                <c:pt idx="9">
                  <c:v>ט</c:v>
                </c:pt>
              </c:strCache>
            </c:strRef>
          </c:cat>
          <c:val>
            <c:numRef>
              <c:f>גיליון13!$B$4:$B$13</c:f>
              <c:numCache>
                <c:formatCode>General</c:formatCode>
                <c:ptCount val="10"/>
                <c:pt idx="0">
                  <c:v>21</c:v>
                </c:pt>
                <c:pt idx="1">
                  <c:v>17</c:v>
                </c:pt>
                <c:pt idx="2">
                  <c:v>19</c:v>
                </c:pt>
                <c:pt idx="3">
                  <c:v>25</c:v>
                </c:pt>
                <c:pt idx="4">
                  <c:v>24</c:v>
                </c:pt>
                <c:pt idx="5">
                  <c:v>23</c:v>
                </c:pt>
                <c:pt idx="6">
                  <c:v>18</c:v>
                </c:pt>
                <c:pt idx="7">
                  <c:v>20</c:v>
                </c:pt>
                <c:pt idx="8">
                  <c:v>20</c:v>
                </c:pt>
                <c:pt idx="9">
                  <c:v>18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1454-4C83-B1B9-F261B290F70A}"/>
            </c:ext>
          </c:extLst>
        </c:ser>
        <c:ser>
          <c:idx val="1"/>
          <c:order val="1"/>
          <c:tx>
            <c:strRef>
              <c:f>גיליון13!$C$3</c:f>
              <c:strCache>
                <c:ptCount val="1"/>
                <c:pt idx="0">
                  <c:v>הגעות בזמן</c:v>
                </c:pt>
              </c:strCache>
            </c:strRef>
          </c:tx>
          <c:invertIfNegative val="0"/>
          <c:cat>
            <c:strRef>
              <c:f>גיליון13!$A$4:$A$13</c:f>
              <c:strCache>
                <c:ptCount val="10"/>
                <c:pt idx="0">
                  <c:v>ש</c:v>
                </c:pt>
                <c:pt idx="1">
                  <c:v>ס</c:v>
                </c:pt>
                <c:pt idx="2">
                  <c:v>אלי</c:v>
                </c:pt>
                <c:pt idx="3">
                  <c:v>או</c:v>
                </c:pt>
                <c:pt idx="4">
                  <c:v>ב</c:v>
                </c:pt>
                <c:pt idx="5">
                  <c:v>ר</c:v>
                </c:pt>
                <c:pt idx="6">
                  <c:v>יע</c:v>
                </c:pt>
                <c:pt idx="7">
                  <c:v>אלח</c:v>
                </c:pt>
                <c:pt idx="8">
                  <c:v>ח</c:v>
                </c:pt>
                <c:pt idx="9">
                  <c:v>ט</c:v>
                </c:pt>
              </c:strCache>
            </c:strRef>
          </c:cat>
          <c:val>
            <c:numRef>
              <c:f>גיליון13!$C$4:$C$13</c:f>
              <c:numCache>
                <c:formatCode>General</c:formatCode>
                <c:ptCount val="10"/>
                <c:pt idx="0">
                  <c:v>1</c:v>
                </c:pt>
                <c:pt idx="1">
                  <c:v>4</c:v>
                </c:pt>
                <c:pt idx="2">
                  <c:v>18</c:v>
                </c:pt>
                <c:pt idx="3">
                  <c:v>24</c:v>
                </c:pt>
                <c:pt idx="4">
                  <c:v>23</c:v>
                </c:pt>
                <c:pt idx="5">
                  <c:v>22</c:v>
                </c:pt>
                <c:pt idx="6">
                  <c:v>18</c:v>
                </c:pt>
                <c:pt idx="7">
                  <c:v>0</c:v>
                </c:pt>
                <c:pt idx="8">
                  <c:v>20</c:v>
                </c:pt>
                <c:pt idx="9">
                  <c:v>18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1454-4C83-B1B9-F261B290F70A}"/>
            </c:ext>
          </c:extLst>
        </c:ser>
        <c:ser>
          <c:idx val="2"/>
          <c:order val="2"/>
          <c:tx>
            <c:strRef>
              <c:f>גיליון13!$D$3</c:f>
              <c:strCache>
                <c:ptCount val="1"/>
                <c:pt idx="0">
                  <c:v>מס' דיווחי כניסה</c:v>
                </c:pt>
              </c:strCache>
            </c:strRef>
          </c:tx>
          <c:invertIfNegative val="0"/>
          <c:cat>
            <c:strRef>
              <c:f>גיליון13!$A$4:$A$13</c:f>
              <c:strCache>
                <c:ptCount val="10"/>
                <c:pt idx="0">
                  <c:v>ש</c:v>
                </c:pt>
                <c:pt idx="1">
                  <c:v>ס</c:v>
                </c:pt>
                <c:pt idx="2">
                  <c:v>אלי</c:v>
                </c:pt>
                <c:pt idx="3">
                  <c:v>או</c:v>
                </c:pt>
                <c:pt idx="4">
                  <c:v>ב</c:v>
                </c:pt>
                <c:pt idx="5">
                  <c:v>ר</c:v>
                </c:pt>
                <c:pt idx="6">
                  <c:v>יע</c:v>
                </c:pt>
                <c:pt idx="7">
                  <c:v>אלח</c:v>
                </c:pt>
                <c:pt idx="8">
                  <c:v>ח</c:v>
                </c:pt>
                <c:pt idx="9">
                  <c:v>ט</c:v>
                </c:pt>
              </c:strCache>
            </c:strRef>
          </c:cat>
          <c:val>
            <c:numRef>
              <c:f>גיליון13!$D$4:$D$13</c:f>
              <c:numCache>
                <c:formatCode>General</c:formatCode>
                <c:ptCount val="10"/>
                <c:pt idx="0">
                  <c:v>4</c:v>
                </c:pt>
                <c:pt idx="1">
                  <c:v>15</c:v>
                </c:pt>
                <c:pt idx="2">
                  <c:v>14</c:v>
                </c:pt>
                <c:pt idx="3">
                  <c:v>25</c:v>
                </c:pt>
                <c:pt idx="4">
                  <c:v>23</c:v>
                </c:pt>
                <c:pt idx="5">
                  <c:v>21</c:v>
                </c:pt>
                <c:pt idx="6">
                  <c:v>16</c:v>
                </c:pt>
                <c:pt idx="7">
                  <c:v>8</c:v>
                </c:pt>
                <c:pt idx="8">
                  <c:v>20</c:v>
                </c:pt>
                <c:pt idx="9">
                  <c:v>17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2-1454-4C83-B1B9-F261B290F70A}"/>
            </c:ext>
          </c:extLst>
        </c:ser>
        <c:ser>
          <c:idx val="3"/>
          <c:order val="3"/>
          <c:tx>
            <c:strRef>
              <c:f>גיליון13!$E$3</c:f>
              <c:strCache>
                <c:ptCount val="1"/>
                <c:pt idx="0">
                  <c:v>מס' דיווחי יציאה</c:v>
                </c:pt>
              </c:strCache>
            </c:strRef>
          </c:tx>
          <c:invertIfNegative val="0"/>
          <c:cat>
            <c:strRef>
              <c:f>גיליון13!$A$4:$A$13</c:f>
              <c:strCache>
                <c:ptCount val="10"/>
                <c:pt idx="0">
                  <c:v>ש</c:v>
                </c:pt>
                <c:pt idx="1">
                  <c:v>ס</c:v>
                </c:pt>
                <c:pt idx="2">
                  <c:v>אלי</c:v>
                </c:pt>
                <c:pt idx="3">
                  <c:v>או</c:v>
                </c:pt>
                <c:pt idx="4">
                  <c:v>ב</c:v>
                </c:pt>
                <c:pt idx="5">
                  <c:v>ר</c:v>
                </c:pt>
                <c:pt idx="6">
                  <c:v>יע</c:v>
                </c:pt>
                <c:pt idx="7">
                  <c:v>אלח</c:v>
                </c:pt>
                <c:pt idx="8">
                  <c:v>ח</c:v>
                </c:pt>
                <c:pt idx="9">
                  <c:v>ט</c:v>
                </c:pt>
              </c:strCache>
            </c:strRef>
          </c:cat>
          <c:val>
            <c:numRef>
              <c:f>גיליון13!$E$4:$E$13</c:f>
              <c:numCache>
                <c:formatCode>General</c:formatCode>
                <c:ptCount val="10"/>
                <c:pt idx="0">
                  <c:v>0</c:v>
                </c:pt>
                <c:pt idx="1">
                  <c:v>12</c:v>
                </c:pt>
                <c:pt idx="2">
                  <c:v>8</c:v>
                </c:pt>
                <c:pt idx="3">
                  <c:v>24</c:v>
                </c:pt>
                <c:pt idx="4">
                  <c:v>19</c:v>
                </c:pt>
                <c:pt idx="5">
                  <c:v>17</c:v>
                </c:pt>
                <c:pt idx="6">
                  <c:v>11</c:v>
                </c:pt>
                <c:pt idx="7">
                  <c:v>10</c:v>
                </c:pt>
                <c:pt idx="8">
                  <c:v>19</c:v>
                </c:pt>
                <c:pt idx="9">
                  <c:v>14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1454-4C83-B1B9-F261B290F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65947136"/>
        <c:axId val="65948672"/>
        <c:axId val="0"/>
      </c:bar3DChart>
      <c:catAx>
        <c:axId val="65947136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he-IL"/>
          </a:p>
        </c:txPr>
        <c:crossAx val="65948672"/>
        <c:crosses val="autoZero"/>
        <c:auto val="1"/>
        <c:lblAlgn val="ctr"/>
        <c:lblOffset val="100"/>
        <c:noMultiLvlLbl val="0"/>
      </c:catAx>
      <c:valAx>
        <c:axId val="65948672"/>
        <c:scaling>
          <c:orientation val="minMax"/>
        </c:scaling>
        <c:delete val="0"/>
        <c:axPos val="r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659471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gradFill>
      <a:gsLst>
        <a:gs pos="0">
          <a:schemeClr val="bg1">
            <a:lumMod val="75000"/>
          </a:schemeClr>
        </a:gs>
        <a:gs pos="74000">
          <a:schemeClr val="bg1">
            <a:lumMod val="95000"/>
          </a:schemeClr>
        </a:gs>
        <a:gs pos="83000">
          <a:schemeClr val="bg1">
            <a:lumMod val="85000"/>
          </a:schemeClr>
        </a:gs>
        <a:gs pos="100000">
          <a:schemeClr val="bg1">
            <a:lumMod val="85000"/>
          </a:schemeClr>
        </a:gs>
      </a:gsLst>
      <a:lin ang="5400000" scaled="1"/>
    </a:gradFill>
    <a:effectLst>
      <a:outerShdw blurRad="50800" dist="50800" dir="5400000" algn="ctr" rotWithShape="0">
        <a:schemeClr val="bg1">
          <a:lumMod val="75000"/>
        </a:schemeClr>
      </a:outerShdw>
    </a:effectLst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/>
              <a:t>נוכחות לחודש ינואר 2017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'[נוכחות 2017 אקסל.xlsx]ינואר 2017'!$B$1</c:f>
              <c:strCache>
                <c:ptCount val="1"/>
                <c:pt idx="0">
                  <c:v>מס' ימי עבודה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'[נוכחות 2017 אקסל.xlsx]ינואר 2017'!$A$2:$A$11</c:f>
              <c:strCache>
                <c:ptCount val="10"/>
                <c:pt idx="0">
                  <c:v>ש</c:v>
                </c:pt>
                <c:pt idx="1">
                  <c:v>ס</c:v>
                </c:pt>
                <c:pt idx="2">
                  <c:v>אלי</c:v>
                </c:pt>
                <c:pt idx="3">
                  <c:v>או</c:v>
                </c:pt>
                <c:pt idx="4">
                  <c:v>ב</c:v>
                </c:pt>
                <c:pt idx="5">
                  <c:v>ר</c:v>
                </c:pt>
                <c:pt idx="6">
                  <c:v>י</c:v>
                </c:pt>
                <c:pt idx="7">
                  <c:v>אלח</c:v>
                </c:pt>
                <c:pt idx="8">
                  <c:v>ח</c:v>
                </c:pt>
                <c:pt idx="9">
                  <c:v>ט</c:v>
                </c:pt>
              </c:strCache>
            </c:strRef>
          </c:cat>
          <c:val>
            <c:numRef>
              <c:f>'[נוכחות 2017 אקסל.xlsx]ינואר 2017'!$B$2:$B$11</c:f>
              <c:numCache>
                <c:formatCode>General</c:formatCode>
                <c:ptCount val="10"/>
                <c:pt idx="0">
                  <c:v>20</c:v>
                </c:pt>
                <c:pt idx="1">
                  <c:v>18</c:v>
                </c:pt>
                <c:pt idx="2">
                  <c:v>27</c:v>
                </c:pt>
                <c:pt idx="3">
                  <c:v>25</c:v>
                </c:pt>
                <c:pt idx="4">
                  <c:v>22</c:v>
                </c:pt>
                <c:pt idx="5">
                  <c:v>24</c:v>
                </c:pt>
                <c:pt idx="6">
                  <c:v>25</c:v>
                </c:pt>
                <c:pt idx="7">
                  <c:v>25</c:v>
                </c:pt>
                <c:pt idx="8">
                  <c:v>23</c:v>
                </c:pt>
                <c:pt idx="9">
                  <c:v>3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7A30-45D7-91EA-06D73371AEA6}"/>
            </c:ext>
          </c:extLst>
        </c:ser>
        <c:ser>
          <c:idx val="1"/>
          <c:order val="1"/>
          <c:tx>
            <c:strRef>
              <c:f>'[נוכחות 2017 אקסל.xlsx]ינואר 2017'!$C$1</c:f>
              <c:strCache>
                <c:ptCount val="1"/>
                <c:pt idx="0">
                  <c:v>הגעות בזמן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'[נוכחות 2017 אקסל.xlsx]ינואר 2017'!$A$2:$A$11</c:f>
              <c:strCache>
                <c:ptCount val="10"/>
                <c:pt idx="0">
                  <c:v>ש</c:v>
                </c:pt>
                <c:pt idx="1">
                  <c:v>ס</c:v>
                </c:pt>
                <c:pt idx="2">
                  <c:v>אלי</c:v>
                </c:pt>
                <c:pt idx="3">
                  <c:v>או</c:v>
                </c:pt>
                <c:pt idx="4">
                  <c:v>ב</c:v>
                </c:pt>
                <c:pt idx="5">
                  <c:v>ר</c:v>
                </c:pt>
                <c:pt idx="6">
                  <c:v>י</c:v>
                </c:pt>
                <c:pt idx="7">
                  <c:v>אלח</c:v>
                </c:pt>
                <c:pt idx="8">
                  <c:v>ח</c:v>
                </c:pt>
                <c:pt idx="9">
                  <c:v>ט</c:v>
                </c:pt>
              </c:strCache>
            </c:strRef>
          </c:cat>
          <c:val>
            <c:numRef>
              <c:f>'[נוכחות 2017 אקסל.xlsx]ינואר 2017'!$C$2:$C$11</c:f>
              <c:numCache>
                <c:formatCode>General</c:formatCode>
                <c:ptCount val="10"/>
                <c:pt idx="0">
                  <c:v>15</c:v>
                </c:pt>
                <c:pt idx="1">
                  <c:v>7</c:v>
                </c:pt>
                <c:pt idx="2">
                  <c:v>21</c:v>
                </c:pt>
                <c:pt idx="3">
                  <c:v>23</c:v>
                </c:pt>
                <c:pt idx="4">
                  <c:v>18</c:v>
                </c:pt>
                <c:pt idx="5">
                  <c:v>24</c:v>
                </c:pt>
                <c:pt idx="6">
                  <c:v>24</c:v>
                </c:pt>
                <c:pt idx="7">
                  <c:v>25</c:v>
                </c:pt>
                <c:pt idx="8">
                  <c:v>23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7A30-45D7-91EA-06D73371AEA6}"/>
            </c:ext>
          </c:extLst>
        </c:ser>
        <c:ser>
          <c:idx val="2"/>
          <c:order val="2"/>
          <c:tx>
            <c:strRef>
              <c:f>'[נוכחות 2017 אקסל.xlsx]ינואר 2017'!$D$1</c:f>
              <c:strCache>
                <c:ptCount val="1"/>
                <c:pt idx="0">
                  <c:v>מס' דיווחי כניסה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'[נוכחות 2017 אקסל.xlsx]ינואר 2017'!$A$2:$A$11</c:f>
              <c:strCache>
                <c:ptCount val="10"/>
                <c:pt idx="0">
                  <c:v>ש</c:v>
                </c:pt>
                <c:pt idx="1">
                  <c:v>ס</c:v>
                </c:pt>
                <c:pt idx="2">
                  <c:v>אלי</c:v>
                </c:pt>
                <c:pt idx="3">
                  <c:v>או</c:v>
                </c:pt>
                <c:pt idx="4">
                  <c:v>ב</c:v>
                </c:pt>
                <c:pt idx="5">
                  <c:v>ר</c:v>
                </c:pt>
                <c:pt idx="6">
                  <c:v>י</c:v>
                </c:pt>
                <c:pt idx="7">
                  <c:v>אלח</c:v>
                </c:pt>
                <c:pt idx="8">
                  <c:v>ח</c:v>
                </c:pt>
                <c:pt idx="9">
                  <c:v>ט</c:v>
                </c:pt>
              </c:strCache>
            </c:strRef>
          </c:cat>
          <c:val>
            <c:numRef>
              <c:f>'[נוכחות 2017 אקסל.xlsx]ינואר 2017'!$D$2:$D$11</c:f>
              <c:numCache>
                <c:formatCode>General</c:formatCode>
                <c:ptCount val="10"/>
                <c:pt idx="0">
                  <c:v>12</c:v>
                </c:pt>
                <c:pt idx="1">
                  <c:v>18</c:v>
                </c:pt>
                <c:pt idx="2">
                  <c:v>24</c:v>
                </c:pt>
                <c:pt idx="3">
                  <c:v>25</c:v>
                </c:pt>
                <c:pt idx="4">
                  <c:v>20</c:v>
                </c:pt>
                <c:pt idx="5">
                  <c:v>24</c:v>
                </c:pt>
                <c:pt idx="6">
                  <c:v>24</c:v>
                </c:pt>
                <c:pt idx="7">
                  <c:v>22</c:v>
                </c:pt>
                <c:pt idx="8">
                  <c:v>23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2-7A30-45D7-91EA-06D73371AEA6}"/>
            </c:ext>
          </c:extLst>
        </c:ser>
        <c:ser>
          <c:idx val="3"/>
          <c:order val="3"/>
          <c:tx>
            <c:strRef>
              <c:f>'[נוכחות 2017 אקסל.xlsx]ינואר 2017'!$E$1</c:f>
              <c:strCache>
                <c:ptCount val="1"/>
                <c:pt idx="0">
                  <c:v>מס' דיווחי יציאה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'[נוכחות 2017 אקסל.xlsx]ינואר 2017'!$A$2:$A$11</c:f>
              <c:strCache>
                <c:ptCount val="10"/>
                <c:pt idx="0">
                  <c:v>ש</c:v>
                </c:pt>
                <c:pt idx="1">
                  <c:v>ס</c:v>
                </c:pt>
                <c:pt idx="2">
                  <c:v>אלי</c:v>
                </c:pt>
                <c:pt idx="3">
                  <c:v>או</c:v>
                </c:pt>
                <c:pt idx="4">
                  <c:v>ב</c:v>
                </c:pt>
                <c:pt idx="5">
                  <c:v>ר</c:v>
                </c:pt>
                <c:pt idx="6">
                  <c:v>י</c:v>
                </c:pt>
                <c:pt idx="7">
                  <c:v>אלח</c:v>
                </c:pt>
                <c:pt idx="8">
                  <c:v>ח</c:v>
                </c:pt>
                <c:pt idx="9">
                  <c:v>ט</c:v>
                </c:pt>
              </c:strCache>
            </c:strRef>
          </c:cat>
          <c:val>
            <c:numRef>
              <c:f>'[נוכחות 2017 אקסל.xlsx]ינואר 2017'!$E$2:$E$11</c:f>
              <c:numCache>
                <c:formatCode>General</c:formatCode>
                <c:ptCount val="10"/>
                <c:pt idx="0">
                  <c:v>6</c:v>
                </c:pt>
                <c:pt idx="1">
                  <c:v>12</c:v>
                </c:pt>
                <c:pt idx="2">
                  <c:v>18</c:v>
                </c:pt>
                <c:pt idx="3">
                  <c:v>24</c:v>
                </c:pt>
                <c:pt idx="4">
                  <c:v>13</c:v>
                </c:pt>
                <c:pt idx="5">
                  <c:v>22</c:v>
                </c:pt>
                <c:pt idx="6">
                  <c:v>21</c:v>
                </c:pt>
                <c:pt idx="7">
                  <c:v>17</c:v>
                </c:pt>
                <c:pt idx="8">
                  <c:v>23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7A30-45D7-91EA-06D73371A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039680"/>
        <c:axId val="76041216"/>
        <c:axId val="0"/>
      </c:bar3DChart>
      <c:catAx>
        <c:axId val="7603968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76041216"/>
        <c:crosses val="autoZero"/>
        <c:auto val="1"/>
        <c:lblAlgn val="ctr"/>
        <c:lblOffset val="100"/>
        <c:noMultiLvlLbl val="0"/>
      </c:catAx>
      <c:valAx>
        <c:axId val="76041216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7603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gradFill>
      <a:gsLst>
        <a:gs pos="0">
          <a:schemeClr val="bg1">
            <a:lumMod val="75000"/>
          </a:schemeClr>
        </a:gs>
        <a:gs pos="74000">
          <a:schemeClr val="bg1">
            <a:lumMod val="95000"/>
          </a:schemeClr>
        </a:gs>
        <a:gs pos="83000">
          <a:schemeClr val="bg1">
            <a:lumMod val="85000"/>
          </a:schemeClr>
        </a:gs>
        <a:gs pos="100000">
          <a:schemeClr val="bg1">
            <a:lumMod val="85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/>
              <a:t>דוח נוכחות נובמבר</a:t>
            </a:r>
          </a:p>
        </c:rich>
      </c:tx>
      <c:overlay val="0"/>
    </c:title>
    <c:autoTitleDeleted val="0"/>
    <c:view3D>
      <c:rotX val="15"/>
      <c:rotY val="340"/>
      <c:rAngAx val="1"/>
    </c:view3D>
    <c:floor>
      <c:thickness val="0"/>
    </c:floor>
    <c:sideWall>
      <c:thickness val="0"/>
      <c:spPr>
        <a:gradFill>
          <a:gsLst>
            <a:gs pos="0">
              <a:schemeClr val="bg1">
                <a:lumMod val="75000"/>
              </a:schemeClr>
            </a:gs>
            <a:gs pos="74000">
              <a:schemeClr val="bg1">
                <a:lumMod val="95000"/>
              </a:schemeClr>
            </a:gs>
            <a:gs pos="83000">
              <a:schemeClr val="bg1">
                <a:lumMod val="8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>
          <a:outerShdw blurRad="50800" dist="50800" dir="5400000" algn="ctr" rotWithShape="0">
            <a:schemeClr val="bg1">
              <a:lumMod val="75000"/>
            </a:schemeClr>
          </a:outerShdw>
        </a:effectLst>
      </c:spPr>
    </c:sideWall>
    <c:backWall>
      <c:thickness val="0"/>
      <c:spPr>
        <a:gradFill>
          <a:gsLst>
            <a:gs pos="0">
              <a:schemeClr val="bg1">
                <a:lumMod val="75000"/>
              </a:schemeClr>
            </a:gs>
            <a:gs pos="74000">
              <a:schemeClr val="bg1">
                <a:lumMod val="95000"/>
              </a:schemeClr>
            </a:gs>
            <a:gs pos="83000">
              <a:schemeClr val="bg1">
                <a:lumMod val="8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>
          <a:outerShdw blurRad="50800" dist="50800" dir="5400000" algn="ctr" rotWithShape="0">
            <a:schemeClr val="bg1">
              <a:lumMod val="75000"/>
            </a:schemeClr>
          </a:outerShdw>
        </a:effectLst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'[דוח נוכחות צוות נובמבר.xlsx]גיליון13'!$B$3</c:f>
              <c:strCache>
                <c:ptCount val="1"/>
                <c:pt idx="0">
                  <c:v>מס' ימי עבודה</c:v>
                </c:pt>
              </c:strCache>
            </c:strRef>
          </c:tx>
          <c:invertIfNegative val="0"/>
          <c:cat>
            <c:strRef>
              <c:f>'[דוח נוכחות צוות נובמבר.xlsx]גיליון13'!$A$4:$A$13</c:f>
              <c:strCache>
                <c:ptCount val="10"/>
                <c:pt idx="0">
                  <c:v>ש</c:v>
                </c:pt>
                <c:pt idx="1">
                  <c:v>ס</c:v>
                </c:pt>
                <c:pt idx="2">
                  <c:v>אלי</c:v>
                </c:pt>
                <c:pt idx="3">
                  <c:v>או</c:v>
                </c:pt>
                <c:pt idx="4">
                  <c:v>ב</c:v>
                </c:pt>
                <c:pt idx="5">
                  <c:v>ר</c:v>
                </c:pt>
                <c:pt idx="6">
                  <c:v>יע</c:v>
                </c:pt>
                <c:pt idx="7">
                  <c:v>אלח</c:v>
                </c:pt>
                <c:pt idx="8">
                  <c:v>ח</c:v>
                </c:pt>
                <c:pt idx="9">
                  <c:v>ט</c:v>
                </c:pt>
              </c:strCache>
            </c:strRef>
          </c:cat>
          <c:val>
            <c:numRef>
              <c:f>'[דוח נוכחות צוות נובמבר.xlsx]גיליון13'!$B$4:$B$13</c:f>
              <c:numCache>
                <c:formatCode>General</c:formatCode>
                <c:ptCount val="10"/>
                <c:pt idx="0">
                  <c:v>21</c:v>
                </c:pt>
                <c:pt idx="1">
                  <c:v>17</c:v>
                </c:pt>
                <c:pt idx="2">
                  <c:v>19</c:v>
                </c:pt>
                <c:pt idx="3">
                  <c:v>25</c:v>
                </c:pt>
                <c:pt idx="4">
                  <c:v>24</c:v>
                </c:pt>
                <c:pt idx="5">
                  <c:v>23</c:v>
                </c:pt>
                <c:pt idx="6">
                  <c:v>18</c:v>
                </c:pt>
                <c:pt idx="7">
                  <c:v>20</c:v>
                </c:pt>
                <c:pt idx="8">
                  <c:v>20</c:v>
                </c:pt>
                <c:pt idx="9">
                  <c:v>18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1454-4C83-B1B9-F261B290F70A}"/>
            </c:ext>
          </c:extLst>
        </c:ser>
        <c:ser>
          <c:idx val="1"/>
          <c:order val="1"/>
          <c:tx>
            <c:strRef>
              <c:f>'[דוח נוכחות צוות נובמבר.xlsx]גיליון13'!$C$3</c:f>
              <c:strCache>
                <c:ptCount val="1"/>
                <c:pt idx="0">
                  <c:v>הגעות בזמן</c:v>
                </c:pt>
              </c:strCache>
            </c:strRef>
          </c:tx>
          <c:invertIfNegative val="0"/>
          <c:cat>
            <c:strRef>
              <c:f>'[דוח נוכחות צוות נובמבר.xlsx]גיליון13'!$A$4:$A$13</c:f>
              <c:strCache>
                <c:ptCount val="10"/>
                <c:pt idx="0">
                  <c:v>ש</c:v>
                </c:pt>
                <c:pt idx="1">
                  <c:v>ס</c:v>
                </c:pt>
                <c:pt idx="2">
                  <c:v>אלי</c:v>
                </c:pt>
                <c:pt idx="3">
                  <c:v>או</c:v>
                </c:pt>
                <c:pt idx="4">
                  <c:v>ב</c:v>
                </c:pt>
                <c:pt idx="5">
                  <c:v>ר</c:v>
                </c:pt>
                <c:pt idx="6">
                  <c:v>יע</c:v>
                </c:pt>
                <c:pt idx="7">
                  <c:v>אלח</c:v>
                </c:pt>
                <c:pt idx="8">
                  <c:v>ח</c:v>
                </c:pt>
                <c:pt idx="9">
                  <c:v>ט</c:v>
                </c:pt>
              </c:strCache>
            </c:strRef>
          </c:cat>
          <c:val>
            <c:numRef>
              <c:f>'[דוח נוכחות צוות נובמבר.xlsx]גיליון13'!$C$4:$C$13</c:f>
              <c:numCache>
                <c:formatCode>General</c:formatCode>
                <c:ptCount val="10"/>
                <c:pt idx="0">
                  <c:v>1</c:v>
                </c:pt>
                <c:pt idx="1">
                  <c:v>4</c:v>
                </c:pt>
                <c:pt idx="2">
                  <c:v>18</c:v>
                </c:pt>
                <c:pt idx="3">
                  <c:v>24</c:v>
                </c:pt>
                <c:pt idx="4">
                  <c:v>23</c:v>
                </c:pt>
                <c:pt idx="5">
                  <c:v>22</c:v>
                </c:pt>
                <c:pt idx="6">
                  <c:v>18</c:v>
                </c:pt>
                <c:pt idx="7">
                  <c:v>0</c:v>
                </c:pt>
                <c:pt idx="8">
                  <c:v>20</c:v>
                </c:pt>
                <c:pt idx="9">
                  <c:v>18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1454-4C83-B1B9-F261B290F70A}"/>
            </c:ext>
          </c:extLst>
        </c:ser>
        <c:ser>
          <c:idx val="2"/>
          <c:order val="2"/>
          <c:tx>
            <c:strRef>
              <c:f>'[דוח נוכחות צוות נובמבר.xlsx]גיליון13'!$D$3</c:f>
              <c:strCache>
                <c:ptCount val="1"/>
                <c:pt idx="0">
                  <c:v>מס' דיווחי כניסה</c:v>
                </c:pt>
              </c:strCache>
            </c:strRef>
          </c:tx>
          <c:invertIfNegative val="0"/>
          <c:cat>
            <c:strRef>
              <c:f>'[דוח נוכחות צוות נובמבר.xlsx]גיליון13'!$A$4:$A$13</c:f>
              <c:strCache>
                <c:ptCount val="10"/>
                <c:pt idx="0">
                  <c:v>ש</c:v>
                </c:pt>
                <c:pt idx="1">
                  <c:v>ס</c:v>
                </c:pt>
                <c:pt idx="2">
                  <c:v>אלי</c:v>
                </c:pt>
                <c:pt idx="3">
                  <c:v>או</c:v>
                </c:pt>
                <c:pt idx="4">
                  <c:v>ב</c:v>
                </c:pt>
                <c:pt idx="5">
                  <c:v>ר</c:v>
                </c:pt>
                <c:pt idx="6">
                  <c:v>יע</c:v>
                </c:pt>
                <c:pt idx="7">
                  <c:v>אלח</c:v>
                </c:pt>
                <c:pt idx="8">
                  <c:v>ח</c:v>
                </c:pt>
                <c:pt idx="9">
                  <c:v>ט</c:v>
                </c:pt>
              </c:strCache>
            </c:strRef>
          </c:cat>
          <c:val>
            <c:numRef>
              <c:f>'[דוח נוכחות צוות נובמבר.xlsx]גיליון13'!$D$4:$D$13</c:f>
              <c:numCache>
                <c:formatCode>General</c:formatCode>
                <c:ptCount val="10"/>
                <c:pt idx="0">
                  <c:v>4</c:v>
                </c:pt>
                <c:pt idx="1">
                  <c:v>15</c:v>
                </c:pt>
                <c:pt idx="2">
                  <c:v>14</c:v>
                </c:pt>
                <c:pt idx="3">
                  <c:v>25</c:v>
                </c:pt>
                <c:pt idx="4">
                  <c:v>23</c:v>
                </c:pt>
                <c:pt idx="5">
                  <c:v>21</c:v>
                </c:pt>
                <c:pt idx="6">
                  <c:v>16</c:v>
                </c:pt>
                <c:pt idx="7">
                  <c:v>8</c:v>
                </c:pt>
                <c:pt idx="8">
                  <c:v>20</c:v>
                </c:pt>
                <c:pt idx="9">
                  <c:v>17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2-1454-4C83-B1B9-F261B290F70A}"/>
            </c:ext>
          </c:extLst>
        </c:ser>
        <c:ser>
          <c:idx val="3"/>
          <c:order val="3"/>
          <c:tx>
            <c:strRef>
              <c:f>'[דוח נוכחות צוות נובמבר.xlsx]גיליון13'!$E$3</c:f>
              <c:strCache>
                <c:ptCount val="1"/>
                <c:pt idx="0">
                  <c:v>מס' דיווחי יציאה</c:v>
                </c:pt>
              </c:strCache>
            </c:strRef>
          </c:tx>
          <c:invertIfNegative val="0"/>
          <c:cat>
            <c:strRef>
              <c:f>'[דוח נוכחות צוות נובמבר.xlsx]גיליון13'!$A$4:$A$13</c:f>
              <c:strCache>
                <c:ptCount val="10"/>
                <c:pt idx="0">
                  <c:v>ש</c:v>
                </c:pt>
                <c:pt idx="1">
                  <c:v>ס</c:v>
                </c:pt>
                <c:pt idx="2">
                  <c:v>אלי</c:v>
                </c:pt>
                <c:pt idx="3">
                  <c:v>או</c:v>
                </c:pt>
                <c:pt idx="4">
                  <c:v>ב</c:v>
                </c:pt>
                <c:pt idx="5">
                  <c:v>ר</c:v>
                </c:pt>
                <c:pt idx="6">
                  <c:v>יע</c:v>
                </c:pt>
                <c:pt idx="7">
                  <c:v>אלח</c:v>
                </c:pt>
                <c:pt idx="8">
                  <c:v>ח</c:v>
                </c:pt>
                <c:pt idx="9">
                  <c:v>ט</c:v>
                </c:pt>
              </c:strCache>
            </c:strRef>
          </c:cat>
          <c:val>
            <c:numRef>
              <c:f>'[דוח נוכחות צוות נובמבר.xlsx]גיליון13'!$E$4:$E$13</c:f>
              <c:numCache>
                <c:formatCode>General</c:formatCode>
                <c:ptCount val="10"/>
                <c:pt idx="0">
                  <c:v>0</c:v>
                </c:pt>
                <c:pt idx="1">
                  <c:v>12</c:v>
                </c:pt>
                <c:pt idx="2">
                  <c:v>8</c:v>
                </c:pt>
                <c:pt idx="3">
                  <c:v>24</c:v>
                </c:pt>
                <c:pt idx="4">
                  <c:v>19</c:v>
                </c:pt>
                <c:pt idx="5">
                  <c:v>17</c:v>
                </c:pt>
                <c:pt idx="6">
                  <c:v>11</c:v>
                </c:pt>
                <c:pt idx="7">
                  <c:v>10</c:v>
                </c:pt>
                <c:pt idx="8">
                  <c:v>19</c:v>
                </c:pt>
                <c:pt idx="9">
                  <c:v>14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1454-4C83-B1B9-F261B290F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75314304"/>
        <c:axId val="75315840"/>
        <c:axId val="0"/>
      </c:bar3DChart>
      <c:catAx>
        <c:axId val="75314304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he-IL"/>
          </a:p>
        </c:txPr>
        <c:crossAx val="75315840"/>
        <c:crosses val="autoZero"/>
        <c:auto val="1"/>
        <c:lblAlgn val="ctr"/>
        <c:lblOffset val="100"/>
        <c:noMultiLvlLbl val="0"/>
      </c:catAx>
      <c:valAx>
        <c:axId val="75315840"/>
        <c:scaling>
          <c:orientation val="minMax"/>
        </c:scaling>
        <c:delete val="0"/>
        <c:axPos val="r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7531430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gradFill>
      <a:gsLst>
        <a:gs pos="0">
          <a:schemeClr val="bg1">
            <a:lumMod val="75000"/>
          </a:schemeClr>
        </a:gs>
        <a:gs pos="74000">
          <a:schemeClr val="bg1">
            <a:lumMod val="95000"/>
          </a:schemeClr>
        </a:gs>
        <a:gs pos="83000">
          <a:schemeClr val="bg1">
            <a:lumMod val="85000"/>
          </a:schemeClr>
        </a:gs>
        <a:gs pos="100000">
          <a:schemeClr val="bg1">
            <a:lumMod val="85000"/>
          </a:schemeClr>
        </a:gs>
      </a:gsLst>
      <a:lin ang="5400000" scaled="1"/>
    </a:gradFill>
    <a:effectLst>
      <a:outerShdw blurRad="50800" dist="50800" dir="5400000" algn="ctr" rotWithShape="0">
        <a:schemeClr val="bg1">
          <a:lumMod val="75000"/>
        </a:schemeClr>
      </a:outerShdw>
    </a:effectLst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3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607843137254902E-2"/>
          <c:y val="7.4548702245552642E-2"/>
          <c:w val="0.75020366939426686"/>
          <c:h val="0.835883639545056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'[הוצאות והכנסות אוקטובר.xlsx]דוח סיכום'!$B$4</c:f>
              <c:strCache>
                <c:ptCount val="1"/>
                <c:pt idx="0">
                  <c:v>סך קניות</c:v>
                </c:pt>
              </c:strCache>
            </c:strRef>
          </c:tx>
          <c:invertIfNegative val="0"/>
          <c:cat>
            <c:strRef>
              <c:f>'[הוצאות והכנסות אוקטובר.xlsx]דוח סיכום'!$A$5:$A$9</c:f>
              <c:strCache>
                <c:ptCount val="5"/>
                <c:pt idx="0">
                  <c:v>יהלום</c:v>
                </c:pt>
                <c:pt idx="1">
                  <c:v>שוהם</c:v>
                </c:pt>
                <c:pt idx="2">
                  <c:v>ספיר</c:v>
                </c:pt>
                <c:pt idx="3">
                  <c:v>ברקת</c:v>
                </c:pt>
                <c:pt idx="4">
                  <c:v>מפעל מוגן</c:v>
                </c:pt>
              </c:strCache>
            </c:strRef>
          </c:cat>
          <c:val>
            <c:numRef>
              <c:f>'[הוצאות והכנסות אוקטובר.xlsx]דוח סיכום'!$B$5:$B$9</c:f>
              <c:numCache>
                <c:formatCode>#,##0.00</c:formatCode>
                <c:ptCount val="5"/>
                <c:pt idx="0" formatCode="#,##0">
                  <c:v>2876</c:v>
                </c:pt>
                <c:pt idx="1">
                  <c:v>1570.28</c:v>
                </c:pt>
                <c:pt idx="2" formatCode="#,##0">
                  <c:v>1462</c:v>
                </c:pt>
                <c:pt idx="3" formatCode="General">
                  <c:v>819.23</c:v>
                </c:pt>
                <c:pt idx="4" formatCode="General">
                  <c:v>219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8C-41BF-A947-7B4B02BCF9BA}"/>
            </c:ext>
          </c:extLst>
        </c:ser>
        <c:ser>
          <c:idx val="1"/>
          <c:order val="1"/>
          <c:tx>
            <c:strRef>
              <c:f>'[הוצאות והכנסות אוקטובר.xlsx]דוח סיכום'!$C$4</c:f>
              <c:strCache>
                <c:ptCount val="1"/>
                <c:pt idx="0">
                  <c:v> חשבוניות מצורפות</c:v>
                </c:pt>
              </c:strCache>
            </c:strRef>
          </c:tx>
          <c:invertIfNegative val="0"/>
          <c:cat>
            <c:strRef>
              <c:f>'[הוצאות והכנסות אוקטובר.xlsx]דוח סיכום'!$A$5:$A$9</c:f>
              <c:strCache>
                <c:ptCount val="5"/>
                <c:pt idx="0">
                  <c:v>יהלום</c:v>
                </c:pt>
                <c:pt idx="1">
                  <c:v>שוהם</c:v>
                </c:pt>
                <c:pt idx="2">
                  <c:v>ספיר</c:v>
                </c:pt>
                <c:pt idx="3">
                  <c:v>ברקת</c:v>
                </c:pt>
                <c:pt idx="4">
                  <c:v>מפעל מוגן</c:v>
                </c:pt>
              </c:strCache>
            </c:strRef>
          </c:cat>
          <c:val>
            <c:numRef>
              <c:f>'[הוצאות והכנסות אוקטובר.xlsx]דוח סיכום'!$C$5:$C$9</c:f>
              <c:numCache>
                <c:formatCode>#,##0.00</c:formatCode>
                <c:ptCount val="5"/>
                <c:pt idx="0" formatCode="General">
                  <c:v>1085</c:v>
                </c:pt>
                <c:pt idx="1">
                  <c:v>1545.28</c:v>
                </c:pt>
                <c:pt idx="2" formatCode="#,##0">
                  <c:v>1549</c:v>
                </c:pt>
                <c:pt idx="3" formatCode="General">
                  <c:v>0</c:v>
                </c:pt>
                <c:pt idx="4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38C-41BF-A947-7B4B02BCF9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5353088"/>
        <c:axId val="75358976"/>
        <c:axId val="0"/>
      </c:bar3DChart>
      <c:catAx>
        <c:axId val="75353088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he-IL"/>
          </a:p>
        </c:txPr>
        <c:crossAx val="75358976"/>
        <c:crosses val="autoZero"/>
        <c:auto val="1"/>
        <c:lblAlgn val="ctr"/>
        <c:lblOffset val="100"/>
        <c:noMultiLvlLbl val="0"/>
      </c:catAx>
      <c:valAx>
        <c:axId val="75358976"/>
        <c:scaling>
          <c:orientation val="minMax"/>
        </c:scaling>
        <c:delete val="0"/>
        <c:axPos val="r"/>
        <c:majorGridlines/>
        <c:numFmt formatCode="#,##0" sourceLinked="1"/>
        <c:majorTickMark val="out"/>
        <c:minorTickMark val="none"/>
        <c:tickLblPos val="nextTo"/>
        <c:crossAx val="7535308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he-I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/>
              <a:t>דוח הוצאות</a:t>
            </a:r>
            <a:r>
              <a:rPr lang="he-IL" baseline="0"/>
              <a:t> ע"פ קבוצות ינואר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'[הוצאות והכנסות ינואר.xlsx]סיכום קופות'!$G$2</c:f>
              <c:strCache>
                <c:ptCount val="1"/>
                <c:pt idx="0">
                  <c:v>הגשה בזמן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'[הוצאות והכנסות ינואר.xlsx]סיכום קופות'!$F$3:$F$8</c:f>
              <c:strCache>
                <c:ptCount val="6"/>
                <c:pt idx="0">
                  <c:v>ברקת</c:v>
                </c:pt>
                <c:pt idx="1">
                  <c:v>מפעל מוגן</c:v>
                </c:pt>
                <c:pt idx="2">
                  <c:v>יהלום</c:v>
                </c:pt>
                <c:pt idx="3">
                  <c:v>ספיר</c:v>
                </c:pt>
                <c:pt idx="4">
                  <c:v>שוהם אור</c:v>
                </c:pt>
                <c:pt idx="5">
                  <c:v>שוהם חיים</c:v>
                </c:pt>
              </c:strCache>
            </c:strRef>
          </c:cat>
          <c:val>
            <c:numRef>
              <c:f>'[הוצאות והכנסות ינואר.xlsx]סיכום קופות'!$G$3:$G$8</c:f>
              <c:numCache>
                <c:formatCode>General</c:formatCode>
                <c:ptCount val="6"/>
                <c:pt idx="0">
                  <c:v>10</c:v>
                </c:pt>
                <c:pt idx="1">
                  <c:v>6</c:v>
                </c:pt>
                <c:pt idx="2">
                  <c:v>5</c:v>
                </c:pt>
                <c:pt idx="3">
                  <c:v>14</c:v>
                </c:pt>
                <c:pt idx="4">
                  <c:v>10</c:v>
                </c:pt>
                <c:pt idx="5">
                  <c:v>13</c:v>
                </c:pt>
              </c:numCache>
            </c:numRef>
          </c:val>
        </c:ser>
        <c:ser>
          <c:idx val="1"/>
          <c:order val="1"/>
          <c:tx>
            <c:strRef>
              <c:f>'[הוצאות והכנסות ינואר.xlsx]סיכום קופות'!$H$2</c:f>
              <c:strCache>
                <c:ptCount val="1"/>
                <c:pt idx="0">
                  <c:v>סה"כ קניות לחודש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'[הוצאות והכנסות ינואר.xlsx]סיכום קופות'!$F$3:$F$8</c:f>
              <c:strCache>
                <c:ptCount val="6"/>
                <c:pt idx="0">
                  <c:v>ברקת</c:v>
                </c:pt>
                <c:pt idx="1">
                  <c:v>מפעל מוגן</c:v>
                </c:pt>
                <c:pt idx="2">
                  <c:v>יהלום</c:v>
                </c:pt>
                <c:pt idx="3">
                  <c:v>ספיר</c:v>
                </c:pt>
                <c:pt idx="4">
                  <c:v>שוהם אור</c:v>
                </c:pt>
                <c:pt idx="5">
                  <c:v>שוהם חיים</c:v>
                </c:pt>
              </c:strCache>
            </c:strRef>
          </c:cat>
          <c:val>
            <c:numRef>
              <c:f>'[הוצאות והכנסות ינואר.xlsx]סיכום קופות'!$H$3:$H$8</c:f>
              <c:numCache>
                <c:formatCode>General</c:formatCode>
                <c:ptCount val="6"/>
                <c:pt idx="0">
                  <c:v>10</c:v>
                </c:pt>
                <c:pt idx="1">
                  <c:v>6</c:v>
                </c:pt>
                <c:pt idx="2">
                  <c:v>5</c:v>
                </c:pt>
                <c:pt idx="3">
                  <c:v>14</c:v>
                </c:pt>
                <c:pt idx="4">
                  <c:v>10</c:v>
                </c:pt>
                <c:pt idx="5">
                  <c:v>13</c:v>
                </c:pt>
              </c:numCache>
            </c:numRef>
          </c:val>
        </c:ser>
        <c:ser>
          <c:idx val="2"/>
          <c:order val="2"/>
          <c:tx>
            <c:strRef>
              <c:f>'[הוצאות והכנסות ינואר.xlsx]סיכום קופות'!$I$2</c:f>
              <c:strCache>
                <c:ptCount val="1"/>
                <c:pt idx="0">
                  <c:v>חשבוניות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'[הוצאות והכנסות ינואר.xlsx]סיכום קופות'!$F$3:$F$8</c:f>
              <c:strCache>
                <c:ptCount val="6"/>
                <c:pt idx="0">
                  <c:v>ברקת</c:v>
                </c:pt>
                <c:pt idx="1">
                  <c:v>מפעל מוגן</c:v>
                </c:pt>
                <c:pt idx="2">
                  <c:v>יהלום</c:v>
                </c:pt>
                <c:pt idx="3">
                  <c:v>ספיר</c:v>
                </c:pt>
                <c:pt idx="4">
                  <c:v>שוהם אור</c:v>
                </c:pt>
                <c:pt idx="5">
                  <c:v>שוהם חיים</c:v>
                </c:pt>
              </c:strCache>
            </c:strRef>
          </c:cat>
          <c:val>
            <c:numRef>
              <c:f>'[הוצאות והכנסות ינואר.xlsx]סיכום קופות'!$I$3:$I$8</c:f>
              <c:numCache>
                <c:formatCode>General</c:formatCode>
                <c:ptCount val="6"/>
                <c:pt idx="0">
                  <c:v>10</c:v>
                </c:pt>
                <c:pt idx="1">
                  <c:v>2</c:v>
                </c:pt>
                <c:pt idx="2">
                  <c:v>5</c:v>
                </c:pt>
                <c:pt idx="3">
                  <c:v>14</c:v>
                </c:pt>
                <c:pt idx="4">
                  <c:v>5</c:v>
                </c:pt>
                <c:pt idx="5">
                  <c:v>12</c:v>
                </c:pt>
              </c:numCache>
            </c:numRef>
          </c:val>
        </c:ser>
        <c:ser>
          <c:idx val="3"/>
          <c:order val="3"/>
          <c:tx>
            <c:strRef>
              <c:f>'[הוצאות והכנסות ינואר.xlsx]סיכום קופות'!$J$2</c:f>
              <c:strCache>
                <c:ptCount val="1"/>
                <c:pt idx="0">
                  <c:v>קניות מתואמות לדוח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'[הוצאות והכנסות ינואר.xlsx]סיכום קופות'!$F$3:$F$8</c:f>
              <c:strCache>
                <c:ptCount val="6"/>
                <c:pt idx="0">
                  <c:v>ברקת</c:v>
                </c:pt>
                <c:pt idx="1">
                  <c:v>מפעל מוגן</c:v>
                </c:pt>
                <c:pt idx="2">
                  <c:v>יהלום</c:v>
                </c:pt>
                <c:pt idx="3">
                  <c:v>ספיר</c:v>
                </c:pt>
                <c:pt idx="4">
                  <c:v>שוהם אור</c:v>
                </c:pt>
                <c:pt idx="5">
                  <c:v>שוהם חיים</c:v>
                </c:pt>
              </c:strCache>
            </c:strRef>
          </c:cat>
          <c:val>
            <c:numRef>
              <c:f>'[הוצאות והכנסות ינואר.xlsx]סיכום קופות'!$J$3:$J$8</c:f>
              <c:numCache>
                <c:formatCode>General</c:formatCode>
                <c:ptCount val="6"/>
                <c:pt idx="0">
                  <c:v>10</c:v>
                </c:pt>
                <c:pt idx="1">
                  <c:v>6</c:v>
                </c:pt>
                <c:pt idx="2">
                  <c:v>5</c:v>
                </c:pt>
                <c:pt idx="3">
                  <c:v>11</c:v>
                </c:pt>
                <c:pt idx="4">
                  <c:v>10</c:v>
                </c:pt>
                <c:pt idx="5">
                  <c:v>13</c:v>
                </c:pt>
              </c:numCache>
            </c:numRef>
          </c:val>
        </c:ser>
        <c:ser>
          <c:idx val="4"/>
          <c:order val="4"/>
          <c:tx>
            <c:strRef>
              <c:f>'[הוצאות והכנסות ינואר.xlsx]סיכום קופות'!$K$2</c:f>
              <c:strCache>
                <c:ptCount val="1"/>
                <c:pt idx="0">
                  <c:v>קניות חריגות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'[הוצאות והכנסות ינואר.xlsx]סיכום קופות'!$F$3:$F$8</c:f>
              <c:strCache>
                <c:ptCount val="6"/>
                <c:pt idx="0">
                  <c:v>ברקת</c:v>
                </c:pt>
                <c:pt idx="1">
                  <c:v>מפעל מוגן</c:v>
                </c:pt>
                <c:pt idx="2">
                  <c:v>יהלום</c:v>
                </c:pt>
                <c:pt idx="3">
                  <c:v>ספיר</c:v>
                </c:pt>
                <c:pt idx="4">
                  <c:v>שוהם אור</c:v>
                </c:pt>
                <c:pt idx="5">
                  <c:v>שוהם חיים</c:v>
                </c:pt>
              </c:strCache>
            </c:strRef>
          </c:cat>
          <c:val>
            <c:numRef>
              <c:f>'[הוצאות והכנסות ינואר.xlsx]סיכום קופות'!$K$3:$K$8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5"/>
          <c:order val="5"/>
          <c:tx>
            <c:strRef>
              <c:f>'[הוצאות והכנסות ינואר.xlsx]סיכום קופות'!$L$2</c:f>
              <c:strCache>
                <c:ptCount val="1"/>
                <c:pt idx="0">
                  <c:v>חריגות מאושרות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'[הוצאות והכנסות ינואר.xlsx]סיכום קופות'!$F$3:$F$8</c:f>
              <c:strCache>
                <c:ptCount val="6"/>
                <c:pt idx="0">
                  <c:v>ברקת</c:v>
                </c:pt>
                <c:pt idx="1">
                  <c:v>מפעל מוגן</c:v>
                </c:pt>
                <c:pt idx="2">
                  <c:v>יהלום</c:v>
                </c:pt>
                <c:pt idx="3">
                  <c:v>ספיר</c:v>
                </c:pt>
                <c:pt idx="4">
                  <c:v>שוהם אור</c:v>
                </c:pt>
                <c:pt idx="5">
                  <c:v>שוהם חיים</c:v>
                </c:pt>
              </c:strCache>
            </c:strRef>
          </c:cat>
          <c:val>
            <c:numRef>
              <c:f>'[הוצאות והכנסות ינואר.xlsx]סיכום קופות'!$L$3:$L$8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422720"/>
        <c:axId val="75432704"/>
      </c:barChart>
      <c:catAx>
        <c:axId val="7542272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75432704"/>
        <c:crosses val="autoZero"/>
        <c:auto val="1"/>
        <c:lblAlgn val="ctr"/>
        <c:lblOffset val="100"/>
        <c:noMultiLvlLbl val="0"/>
      </c:catAx>
      <c:valAx>
        <c:axId val="75432704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7542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he-IL"/>
              <a:t>דווח הספקים ינואר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'ינואר 2017'!$A$4</c:f>
              <c:strCache>
                <c:ptCount val="1"/>
                <c:pt idx="0">
                  <c:v>דיווח יומיומי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'ינואר 2017'!$B$3:$G$3</c:f>
              <c:strCache>
                <c:ptCount val="6"/>
                <c:pt idx="0">
                  <c:v>מפעל מוגן</c:v>
                </c:pt>
                <c:pt idx="1">
                  <c:v>שוהם קונווי</c:v>
                </c:pt>
                <c:pt idx="2">
                  <c:v>שוהם ארבל</c:v>
                </c:pt>
                <c:pt idx="3">
                  <c:v>ברקת</c:v>
                </c:pt>
                <c:pt idx="4">
                  <c:v>יהלום</c:v>
                </c:pt>
                <c:pt idx="5">
                  <c:v>ספיר</c:v>
                </c:pt>
              </c:strCache>
            </c:strRef>
          </c:cat>
          <c:val>
            <c:numRef>
              <c:f>'ינואר 2017'!$B$4:$G$4</c:f>
              <c:numCache>
                <c:formatCode>0</c:formatCode>
                <c:ptCount val="6"/>
                <c:pt idx="0">
                  <c:v>25</c:v>
                </c:pt>
                <c:pt idx="1">
                  <c:v>25</c:v>
                </c:pt>
                <c:pt idx="2">
                  <c:v>4</c:v>
                </c:pt>
                <c:pt idx="3">
                  <c:v>0</c:v>
                </c:pt>
                <c:pt idx="4">
                  <c:v>25</c:v>
                </c:pt>
                <c:pt idx="5">
                  <c:v>3</c:v>
                </c:pt>
              </c:numCache>
            </c:numRef>
          </c:val>
        </c:ser>
        <c:ser>
          <c:idx val="1"/>
          <c:order val="1"/>
          <c:tx>
            <c:strRef>
              <c:f>'ינואר 2017'!$A$5</c:f>
              <c:strCache>
                <c:ptCount val="1"/>
                <c:pt idx="0">
                  <c:v>דווח מדויק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'ינואר 2017'!$B$3:$G$3</c:f>
              <c:strCache>
                <c:ptCount val="6"/>
                <c:pt idx="0">
                  <c:v>מפעל מוגן</c:v>
                </c:pt>
                <c:pt idx="1">
                  <c:v>שוהם קונווי</c:v>
                </c:pt>
                <c:pt idx="2">
                  <c:v>שוהם ארבל</c:v>
                </c:pt>
                <c:pt idx="3">
                  <c:v>ברקת</c:v>
                </c:pt>
                <c:pt idx="4">
                  <c:v>יהלום</c:v>
                </c:pt>
                <c:pt idx="5">
                  <c:v>ספיר</c:v>
                </c:pt>
              </c:strCache>
            </c:strRef>
          </c:cat>
          <c:val>
            <c:numRef>
              <c:f>'ינואר 2017'!$B$5:$G$5</c:f>
              <c:numCache>
                <c:formatCode>0</c:formatCode>
                <c:ptCount val="6"/>
                <c:pt idx="0">
                  <c:v>24</c:v>
                </c:pt>
                <c:pt idx="1">
                  <c:v>25</c:v>
                </c:pt>
                <c:pt idx="2">
                  <c:v>25</c:v>
                </c:pt>
                <c:pt idx="3">
                  <c:v>0</c:v>
                </c:pt>
                <c:pt idx="4">
                  <c:v>25</c:v>
                </c:pt>
                <c:pt idx="5">
                  <c:v>25</c:v>
                </c:pt>
              </c:numCache>
            </c:numRef>
          </c:val>
        </c:ser>
        <c:ser>
          <c:idx val="2"/>
          <c:order val="2"/>
          <c:tx>
            <c:strRef>
              <c:f>'ינואר 2017'!$A$6</c:f>
              <c:strCache>
                <c:ptCount val="1"/>
                <c:pt idx="0">
                  <c:v>מילוי יומן התנהגות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'ינואר 2017'!$B$3:$G$3</c:f>
              <c:strCache>
                <c:ptCount val="6"/>
                <c:pt idx="0">
                  <c:v>מפעל מוגן</c:v>
                </c:pt>
                <c:pt idx="1">
                  <c:v>שוהם קונווי</c:v>
                </c:pt>
                <c:pt idx="2">
                  <c:v>שוהם ארבל</c:v>
                </c:pt>
                <c:pt idx="3">
                  <c:v>ברקת</c:v>
                </c:pt>
                <c:pt idx="4">
                  <c:v>יהלום</c:v>
                </c:pt>
                <c:pt idx="5">
                  <c:v>ספיר</c:v>
                </c:pt>
              </c:strCache>
            </c:strRef>
          </c:cat>
          <c:val>
            <c:numRef>
              <c:f>'ינואר 2017'!$B$6:$G$6</c:f>
              <c:numCache>
                <c:formatCode>General</c:formatCode>
                <c:ptCount val="6"/>
                <c:pt idx="0">
                  <c:v>25</c:v>
                </c:pt>
                <c:pt idx="1">
                  <c:v>25</c:v>
                </c:pt>
                <c:pt idx="2">
                  <c:v>0</c:v>
                </c:pt>
                <c:pt idx="4">
                  <c:v>25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510144"/>
        <c:axId val="75511680"/>
      </c:barChart>
      <c:catAx>
        <c:axId val="75510144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he-IL"/>
          </a:p>
        </c:txPr>
        <c:crossAx val="75511680"/>
        <c:crosses val="autoZero"/>
        <c:auto val="1"/>
        <c:lblAlgn val="ctr"/>
        <c:lblOffset val="100"/>
        <c:noMultiLvlLbl val="0"/>
      </c:catAx>
      <c:valAx>
        <c:axId val="75511680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he-IL"/>
          </a:p>
        </c:txPr>
        <c:crossAx val="75510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he-I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/>
              <a:t>דווח הספקי עבודה דצמבר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דצמבר2016!$X$6</c:f>
              <c:strCache>
                <c:ptCount val="1"/>
                <c:pt idx="0">
                  <c:v>דיווח יומי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דצמבר2016!$Y$5:$AD$5</c:f>
              <c:strCache>
                <c:ptCount val="6"/>
                <c:pt idx="0">
                  <c:v>מפעל מוגן</c:v>
                </c:pt>
                <c:pt idx="1">
                  <c:v>שוהם קונווי</c:v>
                </c:pt>
                <c:pt idx="2">
                  <c:v>שוהם ארבל</c:v>
                </c:pt>
                <c:pt idx="3">
                  <c:v>ברקת</c:v>
                </c:pt>
                <c:pt idx="4">
                  <c:v>יהלום</c:v>
                </c:pt>
                <c:pt idx="5">
                  <c:v>ספיר</c:v>
                </c:pt>
              </c:strCache>
            </c:strRef>
          </c:cat>
          <c:val>
            <c:numRef>
              <c:f>דצמבר2016!$Y$6:$AD$6</c:f>
              <c:numCache>
                <c:formatCode>0</c:formatCode>
                <c:ptCount val="6"/>
                <c:pt idx="0">
                  <c:v>10</c:v>
                </c:pt>
                <c:pt idx="1">
                  <c:v>7</c:v>
                </c:pt>
                <c:pt idx="2">
                  <c:v>22</c:v>
                </c:pt>
                <c:pt idx="3">
                  <c:v>24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דצמבר2016!$X$7</c:f>
              <c:strCache>
                <c:ptCount val="1"/>
                <c:pt idx="0">
                  <c:v>דיוק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דצמבר2016!$Y$5:$AD$5</c:f>
              <c:strCache>
                <c:ptCount val="6"/>
                <c:pt idx="0">
                  <c:v>מפעל מוגן</c:v>
                </c:pt>
                <c:pt idx="1">
                  <c:v>שוהם קונווי</c:v>
                </c:pt>
                <c:pt idx="2">
                  <c:v>שוהם ארבל</c:v>
                </c:pt>
                <c:pt idx="3">
                  <c:v>ברקת</c:v>
                </c:pt>
                <c:pt idx="4">
                  <c:v>יהלום</c:v>
                </c:pt>
                <c:pt idx="5">
                  <c:v>ספיר</c:v>
                </c:pt>
              </c:strCache>
            </c:strRef>
          </c:cat>
          <c:val>
            <c:numRef>
              <c:f>דצמבר2016!$Y$7:$AD$7</c:f>
              <c:numCache>
                <c:formatCode>0</c:formatCode>
                <c:ptCount val="6"/>
                <c:pt idx="0">
                  <c:v>20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דצמבר2016!$X$8</c:f>
              <c:strCache>
                <c:ptCount val="1"/>
                <c:pt idx="0">
                  <c:v>מילוי יומן התנהגות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דצמבר2016!$Y$5:$AD$5</c:f>
              <c:strCache>
                <c:ptCount val="6"/>
                <c:pt idx="0">
                  <c:v>מפעל מוגן</c:v>
                </c:pt>
                <c:pt idx="1">
                  <c:v>שוהם קונווי</c:v>
                </c:pt>
                <c:pt idx="2">
                  <c:v>שוהם ארבל</c:v>
                </c:pt>
                <c:pt idx="3">
                  <c:v>ברקת</c:v>
                </c:pt>
                <c:pt idx="4">
                  <c:v>יהלום</c:v>
                </c:pt>
                <c:pt idx="5">
                  <c:v>ספיר</c:v>
                </c:pt>
              </c:strCache>
            </c:strRef>
          </c:cat>
          <c:val>
            <c:numRef>
              <c:f>דצמבר2016!$Y$8:$AD$8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543296"/>
        <c:axId val="75544832"/>
      </c:barChart>
      <c:catAx>
        <c:axId val="7554329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75544832"/>
        <c:crosses val="autoZero"/>
        <c:auto val="1"/>
        <c:lblAlgn val="ctr"/>
        <c:lblOffset val="100"/>
        <c:noMultiLvlLbl val="0"/>
      </c:catAx>
      <c:valAx>
        <c:axId val="75544832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7554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0.84821</cdr:x>
      <cdr:y>0.28571</cdr:y>
    </cdr:from>
    <cdr:to>
      <cdr:x>0.91071</cdr:x>
      <cdr:y>0.45238</cdr:y>
    </cdr:to>
    <cdr:sp macro="" textlink="">
      <cdr:nvSpPr>
        <cdr:cNvPr id="3" name="כוכב עם 5 פינות 2"/>
        <cdr:cNvSpPr/>
      </cdr:nvSpPr>
      <cdr:spPr>
        <a:xfrm xmlns:a="http://schemas.openxmlformats.org/drawingml/2006/main">
          <a:off x="7239000" y="914400"/>
          <a:ext cx="533400" cy="533400"/>
        </a:xfrm>
        <a:prstGeom xmlns:a="http://schemas.openxmlformats.org/drawingml/2006/main" prst="star5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e-IL"/>
        </a:p>
      </cdr:txBody>
    </cdr:sp>
  </cdr:relSizeAnchor>
  <cdr:relSizeAnchor xmlns:cdr="http://schemas.openxmlformats.org/drawingml/2006/chartDrawing">
    <cdr:from>
      <cdr:x>0.24107</cdr:x>
      <cdr:y>0.2619</cdr:y>
    </cdr:from>
    <cdr:to>
      <cdr:x>0.30357</cdr:x>
      <cdr:y>0.42857</cdr:y>
    </cdr:to>
    <cdr:sp macro="" textlink="">
      <cdr:nvSpPr>
        <cdr:cNvPr id="5" name="כוכב עם 5 פינות 4"/>
        <cdr:cNvSpPr/>
      </cdr:nvSpPr>
      <cdr:spPr>
        <a:xfrm xmlns:a="http://schemas.openxmlformats.org/drawingml/2006/main">
          <a:off x="2057400" y="838200"/>
          <a:ext cx="533400" cy="533400"/>
        </a:xfrm>
        <a:prstGeom xmlns:a="http://schemas.openxmlformats.org/drawingml/2006/main" prst="star5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e-IL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0.40713</cdr:x>
      <cdr:y>0.25347</cdr:y>
    </cdr:from>
    <cdr:to>
      <cdr:x>0.47103</cdr:x>
      <cdr:y>0.41319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09850" y="695325"/>
          <a:ext cx="409575" cy="43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he-IL" sz="2000" b="1">
              <a:solidFill>
                <a:srgbClr val="FF0000"/>
              </a:solidFill>
            </a:rPr>
            <a:t>?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1670FBD-8683-4458-ADC7-91D65A5E1D17}" type="datetimeFigureOut">
              <a:rPr lang="he-IL" smtClean="0"/>
              <a:pPr/>
              <a:t>כ"ב/אייר/תשע"ז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B770EB3-0FE4-4728-9F3B-6CDC304C6CC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19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9CF0DB58-E716-4CFF-A819-401A0EA6C23D}" type="slidenum">
              <a:rPr lang="he-IL" altLang="en-US" smtClean="0">
                <a:latin typeface="Arial" pitchFamily="34" charset="0"/>
              </a:rPr>
              <a:pPr eaLnBrk="1" hangingPunct="1"/>
              <a:t>2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3030776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5374-C369-4CC0-9AAF-F4886A9A93CA}" type="datetimeFigureOut">
              <a:rPr lang="he-IL" smtClean="0"/>
              <a:pPr/>
              <a:t>כ"ב/אייר/תשע"ז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A4C9-E0C8-468E-81C1-ED8FE07EEDF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767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5374-C369-4CC0-9AAF-F4886A9A93CA}" type="datetimeFigureOut">
              <a:rPr lang="he-IL" smtClean="0"/>
              <a:pPr/>
              <a:t>כ"ב/אייר/תשע"ז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A4C9-E0C8-468E-81C1-ED8FE07EEDF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26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5374-C369-4CC0-9AAF-F4886A9A93CA}" type="datetimeFigureOut">
              <a:rPr lang="he-IL" smtClean="0"/>
              <a:pPr/>
              <a:t>כ"ב/אייר/תשע"ז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A4C9-E0C8-468E-81C1-ED8FE07EEDF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125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5374-C369-4CC0-9AAF-F4886A9A93CA}" type="datetimeFigureOut">
              <a:rPr lang="he-IL" smtClean="0"/>
              <a:pPr/>
              <a:t>כ"ב/אייר/תשע"ז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A4C9-E0C8-468E-81C1-ED8FE07EEDF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570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5374-C369-4CC0-9AAF-F4886A9A93CA}" type="datetimeFigureOut">
              <a:rPr lang="he-IL" smtClean="0"/>
              <a:pPr/>
              <a:t>כ"ב/אייר/תשע"ז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A4C9-E0C8-468E-81C1-ED8FE07EEDF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4986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5374-C369-4CC0-9AAF-F4886A9A93CA}" type="datetimeFigureOut">
              <a:rPr lang="he-IL" smtClean="0"/>
              <a:pPr/>
              <a:t>כ"ב/אייר/תשע"ז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A4C9-E0C8-468E-81C1-ED8FE07EEDF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818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5374-C369-4CC0-9AAF-F4886A9A93CA}" type="datetimeFigureOut">
              <a:rPr lang="he-IL" smtClean="0"/>
              <a:pPr/>
              <a:t>כ"ב/אייר/תשע"ז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A4C9-E0C8-468E-81C1-ED8FE07EEDF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225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5374-C369-4CC0-9AAF-F4886A9A93CA}" type="datetimeFigureOut">
              <a:rPr lang="he-IL" smtClean="0"/>
              <a:pPr/>
              <a:t>כ"ב/אייר/תשע"ז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A4C9-E0C8-468E-81C1-ED8FE07EEDF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388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5374-C369-4CC0-9AAF-F4886A9A93CA}" type="datetimeFigureOut">
              <a:rPr lang="he-IL" smtClean="0"/>
              <a:pPr/>
              <a:t>כ"ב/אייר/תשע"ז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A4C9-E0C8-468E-81C1-ED8FE07EEDF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223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5374-C369-4CC0-9AAF-F4886A9A93CA}" type="datetimeFigureOut">
              <a:rPr lang="he-IL" smtClean="0"/>
              <a:pPr/>
              <a:t>כ"ב/אייר/תשע"ז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A4C9-E0C8-468E-81C1-ED8FE07EEDF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19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5374-C369-4CC0-9AAF-F4886A9A93CA}" type="datetimeFigureOut">
              <a:rPr lang="he-IL" smtClean="0"/>
              <a:pPr/>
              <a:t>כ"ב/אייר/תשע"ז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A4C9-E0C8-468E-81C1-ED8FE07EEDF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3342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C5374-C369-4CC0-9AAF-F4886A9A93CA}" type="datetimeFigureOut">
              <a:rPr lang="he-IL" smtClean="0"/>
              <a:pPr/>
              <a:t>כ"ב/אייר/תשע"ז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3A4C9-E0C8-468E-81C1-ED8FE07EEDF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466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e-IL" altLang="he-IL" sz="5300" b="1" dirty="0" smtClean="0">
                <a:solidFill>
                  <a:schemeClr val="accent6"/>
                </a:solidFill>
                <a:cs typeface="+mn-cs"/>
              </a:rPr>
              <a:t>מחוברות ומחויבות</a:t>
            </a:r>
            <a:r>
              <a:rPr lang="he-IL" altLang="he-IL" sz="4800" b="1" dirty="0" smtClean="0">
                <a:solidFill>
                  <a:schemeClr val="accent6"/>
                </a:solidFill>
                <a:cs typeface="+mn-cs"/>
              </a:rPr>
              <a:t/>
            </a:r>
            <a:br>
              <a:rPr lang="he-IL" altLang="he-IL" sz="4800" b="1" dirty="0" smtClean="0">
                <a:solidFill>
                  <a:schemeClr val="accent6"/>
                </a:solidFill>
                <a:cs typeface="+mn-cs"/>
              </a:rPr>
            </a:br>
            <a:r>
              <a:rPr lang="he-IL" altLang="he-IL" sz="4800" b="1" dirty="0" smtClean="0">
                <a:solidFill>
                  <a:schemeClr val="accent6"/>
                </a:solidFill>
                <a:cs typeface="+mn-cs"/>
              </a:rPr>
              <a:t> 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Engagement</a:t>
            </a:r>
            <a:endParaRPr lang="he-IL" sz="4800" dirty="0">
              <a:solidFill>
                <a:schemeClr val="accent6">
                  <a:lumMod val="75000"/>
                </a:schemeClr>
              </a:solidFill>
              <a:cs typeface="+mn-cs"/>
            </a:endParaRPr>
          </a:p>
        </p:txBody>
      </p:sp>
      <p:sp>
        <p:nvSpPr>
          <p:cNvPr id="5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he-IL" b="1" dirty="0" smtClean="0">
                <a:solidFill>
                  <a:srgbClr val="002B82"/>
                </a:solidFill>
              </a:rPr>
              <a:t>שמות המגישים:</a:t>
            </a:r>
          </a:p>
          <a:p>
            <a:r>
              <a:rPr lang="he-IL" sz="3800" b="1" dirty="0">
                <a:solidFill>
                  <a:schemeClr val="tx1"/>
                </a:solidFill>
              </a:rPr>
              <a:t>לאה אדמוני- </a:t>
            </a:r>
            <a:r>
              <a:rPr lang="he-IL" sz="2900" dirty="0">
                <a:solidFill>
                  <a:schemeClr val="tx1"/>
                </a:solidFill>
              </a:rPr>
              <a:t>מנהלת מע"ש בית דוד, מבשרת ציון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he-IL" sz="3800" b="1" dirty="0">
                <a:solidFill>
                  <a:schemeClr val="tx1"/>
                </a:solidFill>
              </a:rPr>
              <a:t>מעיין </a:t>
            </a:r>
            <a:r>
              <a:rPr lang="he-IL" sz="3800" b="1" dirty="0" smtClean="0">
                <a:solidFill>
                  <a:schemeClr val="tx1"/>
                </a:solidFill>
              </a:rPr>
              <a:t>ברקאי- </a:t>
            </a:r>
            <a:r>
              <a:rPr lang="he-IL" sz="2900" dirty="0">
                <a:solidFill>
                  <a:schemeClr val="tx1"/>
                </a:solidFill>
              </a:rPr>
              <a:t>מנהל מע"ש גוונים שדרות- אשקלון</a:t>
            </a:r>
            <a:endParaRPr lang="en-US" sz="2900" dirty="0">
              <a:solidFill>
                <a:schemeClr val="tx1"/>
              </a:solidFill>
            </a:endParaRPr>
          </a:p>
          <a:p>
            <a:r>
              <a:rPr lang="he-IL" sz="3800" b="1" dirty="0">
                <a:solidFill>
                  <a:schemeClr val="tx1"/>
                </a:solidFill>
              </a:rPr>
              <a:t>דרור </a:t>
            </a:r>
            <a:r>
              <a:rPr lang="he-IL" sz="3800" b="1" dirty="0" err="1" smtClean="0">
                <a:solidFill>
                  <a:schemeClr val="tx1"/>
                </a:solidFill>
              </a:rPr>
              <a:t>טייטלבום</a:t>
            </a:r>
            <a:r>
              <a:rPr lang="he-IL" sz="3800" b="1" smtClean="0">
                <a:solidFill>
                  <a:schemeClr val="tx1"/>
                </a:solidFill>
              </a:rPr>
              <a:t>-</a:t>
            </a:r>
            <a:r>
              <a:rPr lang="he-IL" smtClean="0">
                <a:solidFill>
                  <a:schemeClr val="tx1"/>
                </a:solidFill>
              </a:rPr>
              <a:t> </a:t>
            </a:r>
            <a:r>
              <a:rPr lang="he-IL" sz="2900" dirty="0">
                <a:solidFill>
                  <a:schemeClr val="tx1"/>
                </a:solidFill>
              </a:rPr>
              <a:t>מנהל מרכז תעסוקה </a:t>
            </a:r>
            <a:r>
              <a:rPr lang="he-IL" sz="2900" dirty="0" err="1">
                <a:solidFill>
                  <a:schemeClr val="tx1"/>
                </a:solidFill>
              </a:rPr>
              <a:t>שק"ל</a:t>
            </a:r>
            <a:r>
              <a:rPr lang="he-IL" sz="2900" dirty="0">
                <a:solidFill>
                  <a:schemeClr val="tx1"/>
                </a:solidFill>
              </a:rPr>
              <a:t> פ"ת</a:t>
            </a:r>
          </a:p>
          <a:p>
            <a:r>
              <a:rPr lang="he-IL" sz="3800" b="1" dirty="0">
                <a:solidFill>
                  <a:schemeClr val="tx1"/>
                </a:solidFill>
              </a:rPr>
              <a:t>שרה ינוקא- </a:t>
            </a:r>
            <a:r>
              <a:rPr lang="he-IL" sz="2900" dirty="0">
                <a:solidFill>
                  <a:schemeClr val="tx1"/>
                </a:solidFill>
              </a:rPr>
              <a:t>מנהלת מע"ש צוהר – רכסים</a:t>
            </a:r>
            <a:endParaRPr lang="en-US" sz="29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916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1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189F11D-B997-41FC-A8C2-9D0DDF2AB493}" type="slidenum">
              <a:rPr lang="he-IL" altLang="he-IL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he-IL" smtClean="0">
              <a:solidFill>
                <a:srgbClr val="898989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1502097" y="0"/>
            <a:ext cx="6139821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B8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כלים, המלצות ודרכי טיפול</a:t>
            </a:r>
          </a:p>
          <a:p>
            <a:pPr algn="ctr"/>
            <a:r>
              <a:rPr lang="he-IL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B8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-5-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B8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מלבן מעוגל 1"/>
          <p:cNvSpPr/>
          <p:nvPr/>
        </p:nvSpPr>
        <p:spPr>
          <a:xfrm>
            <a:off x="647699" y="1828800"/>
            <a:ext cx="7848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1782635" y="1981200"/>
            <a:ext cx="55787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0" cap="none" spc="0" dirty="0" smtClean="0">
                <a:ln w="0"/>
                <a:solidFill>
                  <a:schemeClr val="bg2"/>
                </a:solidFill>
                <a:effectLst/>
              </a:rPr>
              <a:t>הערכת עובדים באופן חזותי</a:t>
            </a:r>
            <a:endParaRPr lang="he-IL" sz="4000" b="0" cap="none" spc="0" dirty="0">
              <a:ln w="0"/>
              <a:solidFill>
                <a:schemeClr val="bg2"/>
              </a:solidFill>
              <a:effectLst/>
            </a:endParaRPr>
          </a:p>
        </p:txBody>
      </p:sp>
      <p:sp>
        <p:nvSpPr>
          <p:cNvPr id="7" name="אליפסה 6"/>
          <p:cNvSpPr/>
          <p:nvPr/>
        </p:nvSpPr>
        <p:spPr>
          <a:xfrm>
            <a:off x="1371600" y="3124200"/>
            <a:ext cx="27051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ניתוח גרפי</a:t>
            </a:r>
            <a:endParaRPr lang="he-IL" sz="2800" dirty="0"/>
          </a:p>
        </p:txBody>
      </p:sp>
      <p:sp>
        <p:nvSpPr>
          <p:cNvPr id="8" name="אליפסה 7"/>
          <p:cNvSpPr/>
          <p:nvPr/>
        </p:nvSpPr>
        <p:spPr>
          <a:xfrm>
            <a:off x="5410200" y="3124200"/>
            <a:ext cx="27432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תעודות הוקרה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128" y="4443979"/>
            <a:ext cx="1481344" cy="1886213"/>
          </a:xfrm>
          <a:prstGeom prst="rect">
            <a:avLst/>
          </a:prstGeom>
        </p:spPr>
      </p:pic>
      <p:graphicFrame>
        <p:nvGraphicFramePr>
          <p:cNvPr id="12" name="תרשים 11"/>
          <p:cNvGraphicFramePr/>
          <p:nvPr>
            <p:extLst>
              <p:ext uri="{D42A27DB-BD31-4B8C-83A1-F6EECF244321}">
                <p14:modId xmlns:p14="http://schemas.microsoft.com/office/powerpoint/2010/main" val="727051290"/>
              </p:ext>
            </p:extLst>
          </p:nvPr>
        </p:nvGraphicFramePr>
        <p:xfrm>
          <a:off x="152400" y="4478693"/>
          <a:ext cx="4800600" cy="2379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123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Graphic spid="1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תרשים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421188"/>
              </p:ext>
            </p:extLst>
          </p:nvPr>
        </p:nvGraphicFramePr>
        <p:xfrm>
          <a:off x="685800" y="304800"/>
          <a:ext cx="7848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949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תרשים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7926776"/>
              </p:ext>
            </p:extLst>
          </p:nvPr>
        </p:nvGraphicFramePr>
        <p:xfrm>
          <a:off x="304800" y="3505200"/>
          <a:ext cx="8610600" cy="3338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תרשים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8253081"/>
              </p:ext>
            </p:extLst>
          </p:nvPr>
        </p:nvGraphicFramePr>
        <p:xfrm>
          <a:off x="381000" y="228600"/>
          <a:ext cx="8534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005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תרשים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273762"/>
              </p:ext>
            </p:extLst>
          </p:nvPr>
        </p:nvGraphicFramePr>
        <p:xfrm>
          <a:off x="1143000" y="381000"/>
          <a:ext cx="7772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תרשים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858513"/>
              </p:ext>
            </p:extLst>
          </p:nvPr>
        </p:nvGraphicFramePr>
        <p:xfrm>
          <a:off x="381000" y="3276600"/>
          <a:ext cx="80010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מלבן 1"/>
          <p:cNvSpPr/>
          <p:nvPr/>
        </p:nvSpPr>
        <p:spPr>
          <a:xfrm>
            <a:off x="1981200" y="-8206"/>
            <a:ext cx="45512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דוח הוצאות ע"פ קבוצות נובמבר</a:t>
            </a:r>
            <a:endParaRPr lang="he-IL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74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תרשים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7881654"/>
              </p:ext>
            </p:extLst>
          </p:nvPr>
        </p:nvGraphicFramePr>
        <p:xfrm>
          <a:off x="533400" y="3733800"/>
          <a:ext cx="8001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תרשים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198421"/>
              </p:ext>
            </p:extLst>
          </p:nvPr>
        </p:nvGraphicFramePr>
        <p:xfrm>
          <a:off x="533400" y="381000"/>
          <a:ext cx="8001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792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1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189F11D-B997-41FC-A8C2-9D0DDF2AB493}" type="slidenum">
              <a:rPr lang="he-IL" altLang="he-IL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he-IL" smtClean="0">
              <a:solidFill>
                <a:srgbClr val="898989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1232799" y="153026"/>
            <a:ext cx="6678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B8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ניתוח גרפי- מה הרווח?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B8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782635" y="1981200"/>
            <a:ext cx="55787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0" cap="none" spc="0" dirty="0" smtClean="0">
                <a:ln w="0"/>
                <a:solidFill>
                  <a:schemeClr val="bg2"/>
                </a:solidFill>
                <a:effectLst/>
              </a:rPr>
              <a:t>הערכת עובדים באופן חזותי</a:t>
            </a:r>
            <a:endParaRPr lang="he-IL" sz="4000" b="0" cap="none" spc="0" dirty="0">
              <a:ln w="0"/>
              <a:solidFill>
                <a:schemeClr val="bg2"/>
              </a:solidFill>
              <a:effectLst/>
            </a:endParaRPr>
          </a:p>
        </p:txBody>
      </p:sp>
      <p:sp>
        <p:nvSpPr>
          <p:cNvPr id="9" name="אליפסה 8"/>
          <p:cNvSpPr/>
          <p:nvPr/>
        </p:nvSpPr>
        <p:spPr>
          <a:xfrm>
            <a:off x="5506451" y="3184597"/>
            <a:ext cx="264695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שיקוף חזותי עוצמתי</a:t>
            </a:r>
            <a:endParaRPr lang="he-IL" sz="2800" dirty="0"/>
          </a:p>
        </p:txBody>
      </p:sp>
      <p:sp>
        <p:nvSpPr>
          <p:cNvPr id="8" name="אליפסה 7"/>
          <p:cNvSpPr/>
          <p:nvPr/>
        </p:nvSpPr>
        <p:spPr>
          <a:xfrm>
            <a:off x="4267200" y="1807192"/>
            <a:ext cx="27432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הגדרת הדרישות באופן מדויק</a:t>
            </a:r>
            <a:endParaRPr lang="he-IL" sz="2800" dirty="0"/>
          </a:p>
        </p:txBody>
      </p:sp>
      <p:sp>
        <p:nvSpPr>
          <p:cNvPr id="7" name="אליפסה 6"/>
          <p:cNvSpPr/>
          <p:nvPr/>
        </p:nvSpPr>
        <p:spPr>
          <a:xfrm>
            <a:off x="1871812" y="1796156"/>
            <a:ext cx="2700188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ניתוח נתונים ללא נגיעות אישיות</a:t>
            </a:r>
            <a:endParaRPr lang="he-IL" sz="2800" dirty="0"/>
          </a:p>
        </p:txBody>
      </p:sp>
      <p:sp>
        <p:nvSpPr>
          <p:cNvPr id="10" name="אליפסה 9"/>
          <p:cNvSpPr/>
          <p:nvPr/>
        </p:nvSpPr>
        <p:spPr>
          <a:xfrm>
            <a:off x="1143000" y="3251048"/>
            <a:ext cx="2614237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"קנאת סופרים"</a:t>
            </a:r>
            <a:endParaRPr lang="he-IL" sz="2800" dirty="0"/>
          </a:p>
        </p:txBody>
      </p:sp>
      <p:sp>
        <p:nvSpPr>
          <p:cNvPr id="11" name="אליפסה 10"/>
          <p:cNvSpPr/>
          <p:nvPr/>
        </p:nvSpPr>
        <p:spPr>
          <a:xfrm>
            <a:off x="2056872" y="4800600"/>
            <a:ext cx="2515127" cy="1580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יחס אישי</a:t>
            </a:r>
            <a:endParaRPr lang="he-IL" sz="2800" dirty="0"/>
          </a:p>
        </p:txBody>
      </p:sp>
      <p:sp>
        <p:nvSpPr>
          <p:cNvPr id="12" name="אליפסה 11"/>
          <p:cNvSpPr/>
          <p:nvPr/>
        </p:nvSpPr>
        <p:spPr>
          <a:xfrm>
            <a:off x="4572000" y="4734648"/>
            <a:ext cx="2622478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הוקרה, הערכה מכל הצוות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125" y="965181"/>
            <a:ext cx="1876751" cy="1539702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7031" y="4955810"/>
            <a:ext cx="1247754" cy="140054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96" y="1076356"/>
            <a:ext cx="1438676" cy="1503270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27" y="2972684"/>
            <a:ext cx="1600455" cy="160045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43" y="5205812"/>
            <a:ext cx="1510936" cy="1297775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657" y="3089784"/>
            <a:ext cx="1490913" cy="147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1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189F11D-B997-41FC-A8C2-9D0DDF2AB493}" type="slidenum">
              <a:rPr lang="he-IL" altLang="he-IL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he-IL" smtClean="0">
              <a:solidFill>
                <a:srgbClr val="898989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1502097" y="0"/>
            <a:ext cx="6139821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B8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כלים, המלצות ודרכי טיפול</a:t>
            </a:r>
          </a:p>
          <a:p>
            <a:pPr algn="ctr"/>
            <a:r>
              <a:rPr lang="he-IL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B8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-6-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B8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מלבן מעוגל 1"/>
          <p:cNvSpPr/>
          <p:nvPr/>
        </p:nvSpPr>
        <p:spPr>
          <a:xfrm>
            <a:off x="647699" y="1638566"/>
            <a:ext cx="7848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3161196" y="1640841"/>
            <a:ext cx="2821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 smtClean="0">
                <a:ln w="0"/>
                <a:solidFill>
                  <a:schemeClr val="bg2"/>
                </a:solidFill>
                <a:effectLst/>
              </a:rPr>
              <a:t>סכום שנה</a:t>
            </a:r>
            <a:endParaRPr lang="he-IL" sz="5400" b="0" cap="none" spc="0" dirty="0">
              <a:ln w="0"/>
              <a:solidFill>
                <a:schemeClr val="bg2"/>
              </a:solidFill>
              <a:effectLst/>
            </a:endParaRPr>
          </a:p>
        </p:txBody>
      </p:sp>
      <p:sp>
        <p:nvSpPr>
          <p:cNvPr id="7" name="אליפסה 6"/>
          <p:cNvSpPr/>
          <p:nvPr/>
        </p:nvSpPr>
        <p:spPr>
          <a:xfrm>
            <a:off x="1485900" y="2929416"/>
            <a:ext cx="3086099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שיתוף המשפחות ע"י המדריכים בנעשה </a:t>
            </a:r>
            <a:endParaRPr lang="he-IL" sz="2800" dirty="0"/>
          </a:p>
        </p:txBody>
      </p:sp>
      <p:sp>
        <p:nvSpPr>
          <p:cNvPr id="8" name="אליפסה 7"/>
          <p:cNvSpPr/>
          <p:nvPr/>
        </p:nvSpPr>
        <p:spPr>
          <a:xfrm>
            <a:off x="5334000" y="2854458"/>
            <a:ext cx="27432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שיתוף בעשיית הארגון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283195"/>
            <a:ext cx="2590800" cy="243828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37" y="4567861"/>
            <a:ext cx="2530127" cy="197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4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1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189F11D-B997-41FC-A8C2-9D0DDF2AB493}" type="slidenum">
              <a:rPr lang="he-IL" altLang="he-IL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he-IL" smtClean="0">
              <a:solidFill>
                <a:srgbClr val="898989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1502097" y="0"/>
            <a:ext cx="6139821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B8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כלים, המלצות ודרכי טיפול</a:t>
            </a:r>
          </a:p>
          <a:p>
            <a:pPr algn="ctr"/>
            <a:r>
              <a:rPr lang="he-IL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B8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-7-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B8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מלבן מעוגל 1"/>
          <p:cNvSpPr/>
          <p:nvPr/>
        </p:nvSpPr>
        <p:spPr>
          <a:xfrm>
            <a:off x="647699" y="1676400"/>
            <a:ext cx="7848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3263815" y="1828800"/>
            <a:ext cx="26164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0" cap="none" spc="0" dirty="0" smtClean="0">
                <a:ln w="0"/>
                <a:solidFill>
                  <a:schemeClr val="bg2"/>
                </a:solidFill>
                <a:effectLst/>
              </a:rPr>
              <a:t>שווק ופרסום</a:t>
            </a:r>
            <a:endParaRPr lang="he-IL" sz="4000" b="0" cap="none" spc="0" dirty="0">
              <a:ln w="0"/>
              <a:solidFill>
                <a:schemeClr val="bg2"/>
              </a:solidFill>
              <a:effectLst/>
            </a:endParaRPr>
          </a:p>
        </p:txBody>
      </p:sp>
      <p:sp>
        <p:nvSpPr>
          <p:cNvPr id="7" name="אליפסה 6"/>
          <p:cNvSpPr/>
          <p:nvPr/>
        </p:nvSpPr>
        <p:spPr>
          <a:xfrm>
            <a:off x="1485900" y="3052549"/>
            <a:ext cx="3086099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שווק ההצלחות בפני גורמים שונים</a:t>
            </a:r>
            <a:endParaRPr lang="he-IL" sz="2800" dirty="0"/>
          </a:p>
        </p:txBody>
      </p:sp>
      <p:sp>
        <p:nvSpPr>
          <p:cNvPr id="8" name="אליפסה 7"/>
          <p:cNvSpPr/>
          <p:nvPr/>
        </p:nvSpPr>
        <p:spPr>
          <a:xfrm>
            <a:off x="5257800" y="3048000"/>
            <a:ext cx="27432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השתתפות בכנסים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071" y="4302968"/>
            <a:ext cx="2873083" cy="2748167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84" y="4573616"/>
            <a:ext cx="2626916" cy="2284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9821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3407229" y="668902"/>
            <a:ext cx="26789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B8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 סוף -</a:t>
            </a:r>
            <a:endParaRPr lang="he-IL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B8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09800"/>
            <a:ext cx="395151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3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מציין מיקום של מספר שקופית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189F11D-B997-41FC-A8C2-9D0DDF2AB493}" type="slidenum">
              <a:rPr lang="he-IL" altLang="he-IL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he-IL" smtClean="0">
              <a:solidFill>
                <a:srgbClr val="898989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" name="קבוצה 19"/>
          <p:cNvGrpSpPr/>
          <p:nvPr/>
        </p:nvGrpSpPr>
        <p:grpSpPr>
          <a:xfrm>
            <a:off x="24069" y="1895460"/>
            <a:ext cx="6781800" cy="871210"/>
            <a:chOff x="24069" y="1895460"/>
            <a:chExt cx="6781800" cy="871210"/>
          </a:xfrm>
        </p:grpSpPr>
        <p:sp>
          <p:nvSpPr>
            <p:cNvPr id="5" name="תרשים זרימה: סרט מנוקב 4"/>
            <p:cNvSpPr/>
            <p:nvPr/>
          </p:nvSpPr>
          <p:spPr>
            <a:xfrm>
              <a:off x="24069" y="1895460"/>
              <a:ext cx="6781800" cy="871210"/>
            </a:xfrm>
            <a:prstGeom prst="flowChartPunchedTape">
              <a:avLst/>
            </a:prstGeom>
            <a:solidFill>
              <a:srgbClr val="002B8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3200" dirty="0"/>
            </a:p>
          </p:txBody>
        </p:sp>
        <p:sp>
          <p:nvSpPr>
            <p:cNvPr id="10" name="מלבן 9"/>
            <p:cNvSpPr/>
            <p:nvPr/>
          </p:nvSpPr>
          <p:spPr>
            <a:xfrm>
              <a:off x="960743" y="2044259"/>
              <a:ext cx="5334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Wave2">
                <a:avLst/>
              </a:prstTxWarp>
              <a:spAutoFit/>
            </a:bodyPr>
            <a:lstStyle/>
            <a:p>
              <a:pPr algn="ctr"/>
              <a:r>
                <a:rPr lang="he-IL" sz="28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איך יחפשו פתרונות לטווח ארוך?</a:t>
              </a:r>
            </a:p>
          </p:txBody>
        </p:sp>
      </p:grpSp>
      <p:grpSp>
        <p:nvGrpSpPr>
          <p:cNvPr id="6" name="קבוצה 5"/>
          <p:cNvGrpSpPr/>
          <p:nvPr/>
        </p:nvGrpSpPr>
        <p:grpSpPr>
          <a:xfrm>
            <a:off x="1828800" y="970234"/>
            <a:ext cx="7315200" cy="871210"/>
            <a:chOff x="1828800" y="970234"/>
            <a:chExt cx="7315200" cy="871210"/>
          </a:xfrm>
        </p:grpSpPr>
        <p:sp>
          <p:nvSpPr>
            <p:cNvPr id="14" name="תרשים זרימה: סרט מנוקב 13"/>
            <p:cNvSpPr/>
            <p:nvPr/>
          </p:nvSpPr>
          <p:spPr>
            <a:xfrm>
              <a:off x="1828800" y="970234"/>
              <a:ext cx="7315200" cy="871210"/>
            </a:xfrm>
            <a:prstGeom prst="flowChartPunchedTape">
              <a:avLst/>
            </a:prstGeom>
            <a:solidFill>
              <a:srgbClr val="002B8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3200" dirty="0"/>
            </a:p>
          </p:txBody>
        </p:sp>
        <p:sp>
          <p:nvSpPr>
            <p:cNvPr id="3" name="מלבן 2"/>
            <p:cNvSpPr/>
            <p:nvPr/>
          </p:nvSpPr>
          <p:spPr>
            <a:xfrm>
              <a:off x="1828800" y="1153180"/>
              <a:ext cx="731519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Wave2">
                <a:avLst/>
              </a:prstTxWarp>
              <a:spAutoFit/>
            </a:bodyPr>
            <a:lstStyle/>
            <a:p>
              <a:pPr algn="ctr"/>
              <a:r>
                <a:rPr lang="he-IL" sz="28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איך נגרום להם </a:t>
              </a:r>
              <a:r>
                <a:rPr lang="he-IL" sz="2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להרגיש מחויבות  כחלק </a:t>
              </a:r>
              <a:r>
                <a:rPr lang="he-IL" sz="28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מהמערכת?</a:t>
              </a:r>
            </a:p>
          </p:txBody>
        </p:sp>
      </p:grpSp>
      <p:grpSp>
        <p:nvGrpSpPr>
          <p:cNvPr id="21" name="קבוצה 20"/>
          <p:cNvGrpSpPr/>
          <p:nvPr/>
        </p:nvGrpSpPr>
        <p:grpSpPr>
          <a:xfrm>
            <a:off x="1578017" y="2786763"/>
            <a:ext cx="7587084" cy="871210"/>
            <a:chOff x="1578017" y="2786763"/>
            <a:chExt cx="7587084" cy="871210"/>
          </a:xfrm>
        </p:grpSpPr>
        <p:sp>
          <p:nvSpPr>
            <p:cNvPr id="15" name="תרשים זרימה: סרט מנוקב 14"/>
            <p:cNvSpPr/>
            <p:nvPr/>
          </p:nvSpPr>
          <p:spPr>
            <a:xfrm>
              <a:off x="1578017" y="2786763"/>
              <a:ext cx="7587084" cy="871210"/>
            </a:xfrm>
            <a:prstGeom prst="flowChartPunchedTape">
              <a:avLst/>
            </a:prstGeom>
            <a:solidFill>
              <a:srgbClr val="002B8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3200" dirty="0"/>
            </a:p>
          </p:txBody>
        </p:sp>
        <p:sp>
          <p:nvSpPr>
            <p:cNvPr id="11" name="מלבן 10"/>
            <p:cNvSpPr/>
            <p:nvPr/>
          </p:nvSpPr>
          <p:spPr>
            <a:xfrm>
              <a:off x="1676400" y="2976883"/>
              <a:ext cx="7488701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Wave2">
                <a:avLst/>
              </a:prstTxWarp>
              <a:spAutoFit/>
            </a:bodyPr>
            <a:lstStyle/>
            <a:p>
              <a:pPr algn="ctr"/>
              <a:r>
                <a:rPr lang="he-IL" sz="28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איך יהיו מוכנים ומגויסים לקבל הנחיות </a:t>
              </a:r>
              <a:r>
                <a:rPr lang="he-IL" sz="2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מקצועיות?</a:t>
              </a:r>
              <a:endParaRPr lang="he-IL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קבוצה 23"/>
          <p:cNvGrpSpPr/>
          <p:nvPr/>
        </p:nvGrpSpPr>
        <p:grpSpPr>
          <a:xfrm>
            <a:off x="29839" y="5672845"/>
            <a:ext cx="6781800" cy="871210"/>
            <a:chOff x="29839" y="5672845"/>
            <a:chExt cx="6781800" cy="871210"/>
          </a:xfrm>
        </p:grpSpPr>
        <p:sp>
          <p:nvSpPr>
            <p:cNvPr id="18" name="תרשים זרימה: סרט מנוקב 17"/>
            <p:cNvSpPr/>
            <p:nvPr/>
          </p:nvSpPr>
          <p:spPr>
            <a:xfrm>
              <a:off x="29839" y="5672845"/>
              <a:ext cx="6781800" cy="871210"/>
            </a:xfrm>
            <a:prstGeom prst="flowChartPunchedTape">
              <a:avLst/>
            </a:prstGeom>
            <a:solidFill>
              <a:srgbClr val="002B8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3200" dirty="0"/>
            </a:p>
          </p:txBody>
        </p:sp>
        <p:sp>
          <p:nvSpPr>
            <p:cNvPr id="7" name="מלבן 6"/>
            <p:cNvSpPr/>
            <p:nvPr/>
          </p:nvSpPr>
          <p:spPr>
            <a:xfrm>
              <a:off x="369260" y="5801687"/>
              <a:ext cx="595534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Wave2">
                <a:avLst/>
              </a:prstTxWarp>
              <a:spAutoFit/>
            </a:bodyPr>
            <a:lstStyle/>
            <a:p>
              <a:pPr algn="ctr"/>
              <a:r>
                <a:rPr lang="he-IL" sz="2800" b="0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איך ירצו מעצמם לתת הרבה יותר?</a:t>
              </a:r>
              <a:endParaRPr lang="he-IL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2" name="קבוצה 21"/>
          <p:cNvGrpSpPr/>
          <p:nvPr/>
        </p:nvGrpSpPr>
        <p:grpSpPr>
          <a:xfrm>
            <a:off x="0" y="3807596"/>
            <a:ext cx="6781800" cy="871210"/>
            <a:chOff x="0" y="3807596"/>
            <a:chExt cx="6781800" cy="871210"/>
          </a:xfrm>
        </p:grpSpPr>
        <p:sp>
          <p:nvSpPr>
            <p:cNvPr id="16" name="תרשים זרימה: סרט מנוקב 15"/>
            <p:cNvSpPr/>
            <p:nvPr/>
          </p:nvSpPr>
          <p:spPr>
            <a:xfrm>
              <a:off x="0" y="3807596"/>
              <a:ext cx="6781800" cy="871210"/>
            </a:xfrm>
            <a:prstGeom prst="flowChartPunchedTape">
              <a:avLst/>
            </a:prstGeom>
            <a:solidFill>
              <a:srgbClr val="002B8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3200" dirty="0"/>
            </a:p>
          </p:txBody>
        </p:sp>
        <p:sp>
          <p:nvSpPr>
            <p:cNvPr id="9" name="מלבן 8"/>
            <p:cNvSpPr/>
            <p:nvPr/>
          </p:nvSpPr>
          <p:spPr>
            <a:xfrm>
              <a:off x="60411" y="3972580"/>
              <a:ext cx="649278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Wave2">
                <a:avLst/>
              </a:prstTxWarp>
              <a:spAutoFit/>
            </a:bodyPr>
            <a:lstStyle/>
            <a:p>
              <a:pPr algn="ctr"/>
              <a:r>
                <a:rPr lang="he-IL" sz="2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איך יבצעו מטלות מבלי שנרדוף אחריהם</a:t>
              </a:r>
              <a:r>
                <a:rPr lang="he-IL" sz="28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3" name="קבוצה 22"/>
          <p:cNvGrpSpPr/>
          <p:nvPr/>
        </p:nvGrpSpPr>
        <p:grpSpPr>
          <a:xfrm>
            <a:off x="1600200" y="4711329"/>
            <a:ext cx="7551694" cy="871210"/>
            <a:chOff x="1600200" y="4711329"/>
            <a:chExt cx="7551694" cy="871210"/>
          </a:xfrm>
        </p:grpSpPr>
        <p:sp>
          <p:nvSpPr>
            <p:cNvPr id="17" name="תרשים זרימה: סרט מנוקב 16"/>
            <p:cNvSpPr/>
            <p:nvPr/>
          </p:nvSpPr>
          <p:spPr>
            <a:xfrm>
              <a:off x="1676400" y="4711329"/>
              <a:ext cx="7465255" cy="871210"/>
            </a:xfrm>
            <a:prstGeom prst="flowChartPunchedTape">
              <a:avLst/>
            </a:prstGeom>
            <a:solidFill>
              <a:srgbClr val="002B8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3200" dirty="0"/>
            </a:p>
          </p:txBody>
        </p:sp>
        <p:sp>
          <p:nvSpPr>
            <p:cNvPr id="12" name="מלבן 11"/>
            <p:cNvSpPr/>
            <p:nvPr/>
          </p:nvSpPr>
          <p:spPr>
            <a:xfrm>
              <a:off x="1600200" y="4876800"/>
              <a:ext cx="755169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Wave2">
                <a:avLst/>
              </a:prstTxWarp>
              <a:spAutoFit/>
            </a:bodyPr>
            <a:lstStyle/>
            <a:p>
              <a:pPr algn="ctr"/>
              <a:r>
                <a:rPr lang="he-IL" sz="28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איך יתאמצו לשמור על הסדר והרכוש כאילו זה ביתם?</a:t>
              </a:r>
            </a:p>
          </p:txBody>
        </p:sp>
      </p:grpSp>
      <p:grpSp>
        <p:nvGrpSpPr>
          <p:cNvPr id="2" name="קבוצה 1"/>
          <p:cNvGrpSpPr/>
          <p:nvPr/>
        </p:nvGrpSpPr>
        <p:grpSpPr>
          <a:xfrm>
            <a:off x="29839" y="110205"/>
            <a:ext cx="6781800" cy="871210"/>
            <a:chOff x="29839" y="110205"/>
            <a:chExt cx="6781800" cy="871210"/>
          </a:xfrm>
        </p:grpSpPr>
        <p:sp>
          <p:nvSpPr>
            <p:cNvPr id="19" name="תרשים זרימה: סרט מנוקב 18"/>
            <p:cNvSpPr/>
            <p:nvPr/>
          </p:nvSpPr>
          <p:spPr>
            <a:xfrm>
              <a:off x="29839" y="110205"/>
              <a:ext cx="6781800" cy="871210"/>
            </a:xfrm>
            <a:prstGeom prst="flowChartPunchedTape">
              <a:avLst/>
            </a:prstGeom>
            <a:solidFill>
              <a:srgbClr val="002B8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3200" dirty="0"/>
            </a:p>
          </p:txBody>
        </p:sp>
        <p:sp>
          <p:nvSpPr>
            <p:cNvPr id="8" name="מלבן 7"/>
            <p:cNvSpPr/>
            <p:nvPr/>
          </p:nvSpPr>
          <p:spPr>
            <a:xfrm>
              <a:off x="289011" y="211605"/>
              <a:ext cx="611178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Wave2">
                <a:avLst/>
              </a:prstTxWarp>
              <a:spAutoFit/>
            </a:bodyPr>
            <a:lstStyle/>
            <a:p>
              <a:pPr algn="ctr"/>
              <a:r>
                <a:rPr lang="he-IL" sz="28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איך לא יתחשבנו על כל גרם מאמץ?</a:t>
              </a:r>
            </a:p>
          </p:txBody>
        </p:sp>
      </p:grpSp>
      <p:sp>
        <p:nvSpPr>
          <p:cNvPr id="25" name="אליפסה 24"/>
          <p:cNvSpPr/>
          <p:nvPr/>
        </p:nvSpPr>
        <p:spPr>
          <a:xfrm>
            <a:off x="152400" y="1295400"/>
            <a:ext cx="8839200" cy="33834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מלבן 25"/>
          <p:cNvSpPr/>
          <p:nvPr/>
        </p:nvSpPr>
        <p:spPr>
          <a:xfrm>
            <a:off x="109080" y="1673118"/>
            <a:ext cx="892584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 smtClean="0">
                <a:ln w="0"/>
                <a:solidFill>
                  <a:srgbClr val="002B8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בקיצור:</a:t>
            </a:r>
          </a:p>
          <a:p>
            <a:pPr algn="ctr"/>
            <a:r>
              <a:rPr lang="he-IL" sz="5400" dirty="0" smtClean="0">
                <a:ln w="0"/>
                <a:solidFill>
                  <a:srgbClr val="002B8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איך מגבירים מחוברות ומחויבות?</a:t>
            </a:r>
          </a:p>
          <a:p>
            <a:pPr algn="ctr"/>
            <a:r>
              <a:rPr lang="he-IL" sz="5400" b="0" cap="none" spc="0" dirty="0" smtClean="0">
                <a:ln w="0"/>
                <a:solidFill>
                  <a:srgbClr val="002B8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ואיך מעלים מוטיבציה?</a:t>
            </a:r>
            <a:endParaRPr lang="he-IL" sz="5400" b="0" cap="none" spc="0" dirty="0">
              <a:ln w="0"/>
              <a:solidFill>
                <a:srgbClr val="002B8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1528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1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189F11D-B997-41FC-A8C2-9D0DDF2AB493}" type="slidenum">
              <a:rPr lang="he-IL" altLang="he-IL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he-IL" smtClean="0">
              <a:solidFill>
                <a:srgbClr val="898989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 1"/>
          <p:cNvSpPr/>
          <p:nvPr/>
        </p:nvSpPr>
        <p:spPr>
          <a:xfrm>
            <a:off x="2205807" y="153026"/>
            <a:ext cx="4732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B8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המצב ההתחלתי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B8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9" name="קבוצה 18"/>
          <p:cNvGrpSpPr/>
          <p:nvPr/>
        </p:nvGrpSpPr>
        <p:grpSpPr>
          <a:xfrm>
            <a:off x="2584265" y="2667000"/>
            <a:ext cx="4027609" cy="914400"/>
            <a:chOff x="5022931" y="1676400"/>
            <a:chExt cx="3799009" cy="914400"/>
          </a:xfrm>
        </p:grpSpPr>
        <p:sp>
          <p:nvSpPr>
            <p:cNvPr id="3" name="מלבן עם פינות אלכסוניות חתוכות 2"/>
            <p:cNvSpPr/>
            <p:nvPr/>
          </p:nvSpPr>
          <p:spPr>
            <a:xfrm>
              <a:off x="5022931" y="1676400"/>
              <a:ext cx="3799009" cy="914400"/>
            </a:xfrm>
            <a:prstGeom prst="snip2Diag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4" name="מלבן 3"/>
            <p:cNvSpPr/>
            <p:nvPr/>
          </p:nvSpPr>
          <p:spPr>
            <a:xfrm>
              <a:off x="5163010" y="1792069"/>
              <a:ext cx="347242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3600" dirty="0">
                  <a:ln w="0"/>
                  <a:solidFill>
                    <a:srgbClr val="002B8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התנהגות מאתגרת</a:t>
              </a:r>
            </a:p>
          </p:txBody>
        </p:sp>
      </p:grpSp>
      <p:grpSp>
        <p:nvGrpSpPr>
          <p:cNvPr id="24" name="קבוצה 23"/>
          <p:cNvGrpSpPr/>
          <p:nvPr/>
        </p:nvGrpSpPr>
        <p:grpSpPr>
          <a:xfrm>
            <a:off x="3423039" y="1639674"/>
            <a:ext cx="2122035" cy="914400"/>
            <a:chOff x="517317" y="2640394"/>
            <a:chExt cx="2819400" cy="914400"/>
          </a:xfrm>
        </p:grpSpPr>
        <p:sp>
          <p:nvSpPr>
            <p:cNvPr id="7" name="מלבן עם פינות אלכסוניות חתוכות 6"/>
            <p:cNvSpPr/>
            <p:nvPr/>
          </p:nvSpPr>
          <p:spPr>
            <a:xfrm>
              <a:off x="517317" y="2640394"/>
              <a:ext cx="2819400" cy="914400"/>
            </a:xfrm>
            <a:prstGeom prst="snip2Diag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8" name="מלבן 7"/>
            <p:cNvSpPr/>
            <p:nvPr/>
          </p:nvSpPr>
          <p:spPr>
            <a:xfrm>
              <a:off x="1110126" y="2731916"/>
              <a:ext cx="163378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3600" dirty="0">
                  <a:ln w="0"/>
                  <a:solidFill>
                    <a:srgbClr val="002B8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תעסוקה</a:t>
              </a:r>
            </a:p>
          </p:txBody>
        </p:sp>
      </p:grpSp>
      <p:grpSp>
        <p:nvGrpSpPr>
          <p:cNvPr id="20" name="קבוצה 19"/>
          <p:cNvGrpSpPr/>
          <p:nvPr/>
        </p:nvGrpSpPr>
        <p:grpSpPr>
          <a:xfrm>
            <a:off x="4698759" y="3661321"/>
            <a:ext cx="3073641" cy="914400"/>
            <a:chOff x="6324600" y="2535020"/>
            <a:chExt cx="2872973" cy="914400"/>
          </a:xfrm>
        </p:grpSpPr>
        <p:sp>
          <p:nvSpPr>
            <p:cNvPr id="9" name="מלבן עם פינות אלכסוניות חתוכות 8"/>
            <p:cNvSpPr/>
            <p:nvPr/>
          </p:nvSpPr>
          <p:spPr>
            <a:xfrm>
              <a:off x="6324600" y="2535020"/>
              <a:ext cx="2819400" cy="914400"/>
            </a:xfrm>
            <a:prstGeom prst="snip2Diag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0" name="מלבן 9"/>
            <p:cNvSpPr/>
            <p:nvPr/>
          </p:nvSpPr>
          <p:spPr>
            <a:xfrm>
              <a:off x="6337495" y="2585419"/>
              <a:ext cx="286007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3600" dirty="0">
                  <a:ln w="0"/>
                  <a:solidFill>
                    <a:srgbClr val="002B8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מסיבות, טיולים</a:t>
              </a:r>
            </a:p>
          </p:txBody>
        </p:sp>
      </p:grpSp>
      <p:grpSp>
        <p:nvGrpSpPr>
          <p:cNvPr id="23" name="קבוצה 22"/>
          <p:cNvGrpSpPr/>
          <p:nvPr/>
        </p:nvGrpSpPr>
        <p:grpSpPr>
          <a:xfrm>
            <a:off x="6172200" y="4639992"/>
            <a:ext cx="2819400" cy="914400"/>
            <a:chOff x="2057400" y="3787775"/>
            <a:chExt cx="2819400" cy="914400"/>
          </a:xfrm>
        </p:grpSpPr>
        <p:sp>
          <p:nvSpPr>
            <p:cNvPr id="11" name="מלבן עם פינות אלכסוניות חתוכות 10"/>
            <p:cNvSpPr/>
            <p:nvPr/>
          </p:nvSpPr>
          <p:spPr>
            <a:xfrm>
              <a:off x="2057400" y="3787775"/>
              <a:ext cx="2819400" cy="914400"/>
            </a:xfrm>
            <a:prstGeom prst="snip2Diag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2" name="מלבן 11"/>
            <p:cNvSpPr/>
            <p:nvPr/>
          </p:nvSpPr>
          <p:spPr>
            <a:xfrm>
              <a:off x="2411667" y="3983365"/>
              <a:ext cx="203292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3600" dirty="0">
                  <a:ln w="0"/>
                  <a:solidFill>
                    <a:srgbClr val="002B8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סדר וניקיון</a:t>
              </a:r>
            </a:p>
          </p:txBody>
        </p:sp>
      </p:grpSp>
      <p:grpSp>
        <p:nvGrpSpPr>
          <p:cNvPr id="21" name="קבוצה 20"/>
          <p:cNvGrpSpPr/>
          <p:nvPr/>
        </p:nvGrpSpPr>
        <p:grpSpPr>
          <a:xfrm>
            <a:off x="3242089" y="4648200"/>
            <a:ext cx="2819400" cy="914400"/>
            <a:chOff x="5457905" y="4955648"/>
            <a:chExt cx="2819400" cy="914400"/>
          </a:xfrm>
        </p:grpSpPr>
        <p:sp>
          <p:nvSpPr>
            <p:cNvPr id="13" name="מלבן עם פינות אלכסוניות חתוכות 12"/>
            <p:cNvSpPr/>
            <p:nvPr/>
          </p:nvSpPr>
          <p:spPr>
            <a:xfrm>
              <a:off x="5457905" y="4955648"/>
              <a:ext cx="2819400" cy="914400"/>
            </a:xfrm>
            <a:prstGeom prst="snip2Diag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4" name="מלבן 13"/>
            <p:cNvSpPr/>
            <p:nvPr/>
          </p:nvSpPr>
          <p:spPr>
            <a:xfrm>
              <a:off x="5686391" y="5108053"/>
              <a:ext cx="24256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3600" b="0" cap="none" spc="0" dirty="0" smtClean="0">
                  <a:ln w="0"/>
                  <a:solidFill>
                    <a:srgbClr val="002B8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הגשת דוחות</a:t>
              </a:r>
              <a:endParaRPr lang="he-IL" sz="3600" b="0" cap="none" spc="0" dirty="0">
                <a:ln w="0"/>
                <a:solidFill>
                  <a:srgbClr val="002B8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25" name="קבוצה 24"/>
          <p:cNvGrpSpPr/>
          <p:nvPr/>
        </p:nvGrpSpPr>
        <p:grpSpPr>
          <a:xfrm>
            <a:off x="1437578" y="3663091"/>
            <a:ext cx="3193096" cy="914400"/>
            <a:chOff x="457200" y="899809"/>
            <a:chExt cx="2819400" cy="914400"/>
          </a:xfrm>
        </p:grpSpPr>
        <p:sp>
          <p:nvSpPr>
            <p:cNvPr id="15" name="מלבן עם פינות אלכסוניות חתוכות 14"/>
            <p:cNvSpPr/>
            <p:nvPr/>
          </p:nvSpPr>
          <p:spPr>
            <a:xfrm>
              <a:off x="457200" y="899809"/>
              <a:ext cx="2819400" cy="914400"/>
            </a:xfrm>
            <a:prstGeom prst="snip2Diag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6" name="מלבן 15"/>
            <p:cNvSpPr/>
            <p:nvPr/>
          </p:nvSpPr>
          <p:spPr>
            <a:xfrm>
              <a:off x="517317" y="1030069"/>
              <a:ext cx="262123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3600" dirty="0">
                  <a:ln w="0"/>
                  <a:solidFill>
                    <a:srgbClr val="002B8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יישום הדרכות</a:t>
              </a:r>
            </a:p>
          </p:txBody>
        </p:sp>
      </p:grpSp>
      <p:grpSp>
        <p:nvGrpSpPr>
          <p:cNvPr id="22" name="קבוצה 21"/>
          <p:cNvGrpSpPr/>
          <p:nvPr/>
        </p:nvGrpSpPr>
        <p:grpSpPr>
          <a:xfrm>
            <a:off x="319148" y="4642337"/>
            <a:ext cx="2819400" cy="914400"/>
            <a:chOff x="457200" y="4729578"/>
            <a:chExt cx="2819400" cy="914400"/>
          </a:xfrm>
        </p:grpSpPr>
        <p:sp>
          <p:nvSpPr>
            <p:cNvPr id="17" name="מלבן עם פינות אלכסוניות חתוכות 16"/>
            <p:cNvSpPr/>
            <p:nvPr/>
          </p:nvSpPr>
          <p:spPr>
            <a:xfrm>
              <a:off x="457200" y="4729578"/>
              <a:ext cx="2819400" cy="914400"/>
            </a:xfrm>
            <a:prstGeom prst="snip2Diag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8" name="מלבן 17"/>
            <p:cNvSpPr/>
            <p:nvPr/>
          </p:nvSpPr>
          <p:spPr>
            <a:xfrm>
              <a:off x="954938" y="4925168"/>
              <a:ext cx="174599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3600" dirty="0">
                  <a:ln w="0"/>
                  <a:solidFill>
                    <a:srgbClr val="002B8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שליחויות</a:t>
              </a:r>
            </a:p>
          </p:txBody>
        </p:sp>
      </p:grpSp>
      <p:grpSp>
        <p:nvGrpSpPr>
          <p:cNvPr id="28" name="קבוצה 27"/>
          <p:cNvGrpSpPr/>
          <p:nvPr/>
        </p:nvGrpSpPr>
        <p:grpSpPr>
          <a:xfrm>
            <a:off x="7772400" y="2782669"/>
            <a:ext cx="1276515" cy="1447800"/>
            <a:chOff x="7715085" y="1524000"/>
            <a:chExt cx="1276515" cy="1447800"/>
          </a:xfrm>
        </p:grpSpPr>
        <p:sp>
          <p:nvSpPr>
            <p:cNvPr id="26" name="מלבן 25"/>
            <p:cNvSpPr/>
            <p:nvPr/>
          </p:nvSpPr>
          <p:spPr>
            <a:xfrm>
              <a:off x="7715085" y="1731196"/>
              <a:ext cx="1276515" cy="1240604"/>
            </a:xfrm>
            <a:prstGeom prst="rect">
              <a:avLst/>
            </a:prstGeom>
            <a:solidFill>
              <a:srgbClr val="002B8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" name="מלבן 26"/>
            <p:cNvSpPr/>
            <p:nvPr/>
          </p:nvSpPr>
          <p:spPr>
            <a:xfrm>
              <a:off x="7921974" y="1524000"/>
              <a:ext cx="862737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88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מ</a:t>
              </a:r>
              <a:endParaRPr lang="he-IL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9" name="קבוצה 28"/>
          <p:cNvGrpSpPr/>
          <p:nvPr/>
        </p:nvGrpSpPr>
        <p:grpSpPr>
          <a:xfrm>
            <a:off x="5902325" y="2493196"/>
            <a:ext cx="1276515" cy="1447800"/>
            <a:chOff x="7715085" y="1524000"/>
            <a:chExt cx="1276515" cy="1447800"/>
          </a:xfrm>
        </p:grpSpPr>
        <p:sp>
          <p:nvSpPr>
            <p:cNvPr id="30" name="מלבן 29"/>
            <p:cNvSpPr/>
            <p:nvPr/>
          </p:nvSpPr>
          <p:spPr>
            <a:xfrm>
              <a:off x="7715085" y="1731196"/>
              <a:ext cx="1276515" cy="1240604"/>
            </a:xfrm>
            <a:prstGeom prst="rect">
              <a:avLst/>
            </a:prstGeom>
            <a:solidFill>
              <a:srgbClr val="002B8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1" name="מלבן 30"/>
            <p:cNvSpPr/>
            <p:nvPr/>
          </p:nvSpPr>
          <p:spPr>
            <a:xfrm>
              <a:off x="8121548" y="1524000"/>
              <a:ext cx="463588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88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י</a:t>
              </a:r>
              <a:endParaRPr lang="he-IL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2" name="קבוצה 31"/>
          <p:cNvGrpSpPr/>
          <p:nvPr/>
        </p:nvGrpSpPr>
        <p:grpSpPr>
          <a:xfrm>
            <a:off x="4419600" y="3200400"/>
            <a:ext cx="1276515" cy="1447800"/>
            <a:chOff x="7715085" y="1524000"/>
            <a:chExt cx="1276515" cy="1447800"/>
          </a:xfrm>
        </p:grpSpPr>
        <p:sp>
          <p:nvSpPr>
            <p:cNvPr id="33" name="מלבן 32"/>
            <p:cNvSpPr/>
            <p:nvPr/>
          </p:nvSpPr>
          <p:spPr>
            <a:xfrm>
              <a:off x="7715085" y="1731196"/>
              <a:ext cx="1276515" cy="1240604"/>
            </a:xfrm>
            <a:prstGeom prst="rect">
              <a:avLst/>
            </a:prstGeom>
            <a:solidFill>
              <a:srgbClr val="002B8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4" name="מלבן 33"/>
            <p:cNvSpPr/>
            <p:nvPr/>
          </p:nvSpPr>
          <p:spPr>
            <a:xfrm>
              <a:off x="8121548" y="1524000"/>
              <a:ext cx="463588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88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י</a:t>
              </a:r>
              <a:endParaRPr lang="he-IL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5" name="קבוצה 34"/>
          <p:cNvGrpSpPr/>
          <p:nvPr/>
        </p:nvGrpSpPr>
        <p:grpSpPr>
          <a:xfrm>
            <a:off x="2667000" y="2971800"/>
            <a:ext cx="1276515" cy="1447800"/>
            <a:chOff x="7715085" y="1524000"/>
            <a:chExt cx="1276515" cy="1447800"/>
          </a:xfrm>
        </p:grpSpPr>
        <p:sp>
          <p:nvSpPr>
            <p:cNvPr id="36" name="מלבן 35"/>
            <p:cNvSpPr/>
            <p:nvPr/>
          </p:nvSpPr>
          <p:spPr>
            <a:xfrm>
              <a:off x="7715085" y="1731196"/>
              <a:ext cx="1276515" cy="1240604"/>
            </a:xfrm>
            <a:prstGeom prst="rect">
              <a:avLst/>
            </a:prstGeom>
            <a:solidFill>
              <a:srgbClr val="002B8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7" name="מלבן 36"/>
            <p:cNvSpPr/>
            <p:nvPr/>
          </p:nvSpPr>
          <p:spPr>
            <a:xfrm>
              <a:off x="8035787" y="1524000"/>
              <a:ext cx="635110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88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ג</a:t>
              </a:r>
              <a:endParaRPr lang="he-IL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8" name="קבוצה 37"/>
          <p:cNvGrpSpPr/>
          <p:nvPr/>
        </p:nvGrpSpPr>
        <p:grpSpPr>
          <a:xfrm>
            <a:off x="1246358" y="3710947"/>
            <a:ext cx="1276515" cy="1447800"/>
            <a:chOff x="7715085" y="1524000"/>
            <a:chExt cx="1276515" cy="1447800"/>
          </a:xfrm>
        </p:grpSpPr>
        <p:sp>
          <p:nvSpPr>
            <p:cNvPr id="39" name="מלבן 38"/>
            <p:cNvSpPr/>
            <p:nvPr/>
          </p:nvSpPr>
          <p:spPr>
            <a:xfrm>
              <a:off x="7715085" y="1731196"/>
              <a:ext cx="1276515" cy="1240604"/>
            </a:xfrm>
            <a:prstGeom prst="rect">
              <a:avLst/>
            </a:prstGeom>
            <a:solidFill>
              <a:srgbClr val="002B8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0" name="מלבן 39"/>
            <p:cNvSpPr/>
            <p:nvPr/>
          </p:nvSpPr>
          <p:spPr>
            <a:xfrm>
              <a:off x="7962049" y="1524000"/>
              <a:ext cx="782587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88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ע</a:t>
              </a:r>
              <a:endParaRPr lang="he-IL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41" name="תמונה 4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12" y="1119629"/>
            <a:ext cx="2464390" cy="22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6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1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189F11D-B997-41FC-A8C2-9D0DDF2AB493}" type="slidenum">
              <a:rPr lang="he-IL" altLang="he-IL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he-IL" smtClean="0">
              <a:solidFill>
                <a:srgbClr val="898989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963484" y="153026"/>
            <a:ext cx="7217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B8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הגורמים המושפעים מכך: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B8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משולש שווה שוקיים 1"/>
          <p:cNvSpPr/>
          <p:nvPr/>
        </p:nvSpPr>
        <p:spPr>
          <a:xfrm>
            <a:off x="3657600" y="1833489"/>
            <a:ext cx="2332938" cy="3276600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dk1"/>
              </a:solidFill>
            </a:endParaRPr>
          </a:p>
        </p:txBody>
      </p:sp>
      <p:sp>
        <p:nvSpPr>
          <p:cNvPr id="8" name="משולש שווה שוקיים 7"/>
          <p:cNvSpPr/>
          <p:nvPr/>
        </p:nvSpPr>
        <p:spPr>
          <a:xfrm>
            <a:off x="1249634" y="1828800"/>
            <a:ext cx="2217466" cy="3276600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dk1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675487" y="2726514"/>
            <a:ext cx="229366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הנהלה </a:t>
            </a:r>
            <a:endParaRPr lang="he-IL" sz="28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he-IL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והצוות </a:t>
            </a:r>
            <a:r>
              <a:rPr lang="he-IL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המקצועי</a:t>
            </a:r>
          </a:p>
        </p:txBody>
      </p:sp>
      <p:grpSp>
        <p:nvGrpSpPr>
          <p:cNvPr id="11" name="קבוצה 10"/>
          <p:cNvGrpSpPr/>
          <p:nvPr/>
        </p:nvGrpSpPr>
        <p:grpSpPr>
          <a:xfrm>
            <a:off x="6024754" y="1828800"/>
            <a:ext cx="2682331" cy="3276600"/>
            <a:chOff x="3794159" y="1640148"/>
            <a:chExt cx="2682331" cy="3276600"/>
          </a:xfrm>
        </p:grpSpPr>
        <p:sp>
          <p:nvSpPr>
            <p:cNvPr id="7" name="משולש שווה שוקיים 6"/>
            <p:cNvSpPr/>
            <p:nvPr/>
          </p:nvSpPr>
          <p:spPr>
            <a:xfrm>
              <a:off x="3918859" y="1640148"/>
              <a:ext cx="2364501" cy="3276600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מלבן 8"/>
            <p:cNvSpPr/>
            <p:nvPr/>
          </p:nvSpPr>
          <p:spPr>
            <a:xfrm>
              <a:off x="3794159" y="3150327"/>
              <a:ext cx="2682331" cy="61555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e-IL" sz="34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החניכים</a:t>
              </a:r>
              <a:endParaRPr lang="he-IL" sz="3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10" name="מלבן 9"/>
          <p:cNvSpPr/>
          <p:nvPr/>
        </p:nvSpPr>
        <p:spPr>
          <a:xfrm>
            <a:off x="1017201" y="3338751"/>
            <a:ext cx="268233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הארגון</a:t>
            </a: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700" y="3995280"/>
            <a:ext cx="1272547" cy="1085669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416" y="4016058"/>
            <a:ext cx="1314386" cy="1106461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23192">
            <a:off x="1601948" y="3671942"/>
            <a:ext cx="1428950" cy="190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3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3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1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189F11D-B997-41FC-A8C2-9D0DDF2AB493}" type="slidenum">
              <a:rPr lang="he-IL" altLang="he-IL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he-IL" smtClean="0">
              <a:solidFill>
                <a:srgbClr val="898989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2385343" y="775645"/>
            <a:ext cx="4373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B8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מה עושים ???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B8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587" y="2408788"/>
            <a:ext cx="2959008" cy="315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6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1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189F11D-B997-41FC-A8C2-9D0DDF2AB493}" type="slidenum">
              <a:rPr lang="he-IL" altLang="he-IL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he-IL" smtClean="0">
              <a:solidFill>
                <a:srgbClr val="898989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1502097" y="-76200"/>
            <a:ext cx="6139821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B8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כלים, המלצות ודרכי טיפול</a:t>
            </a:r>
          </a:p>
          <a:p>
            <a:pPr algn="ctr"/>
            <a:r>
              <a:rPr lang="he-IL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B8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-1-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B8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מלבן מעוגל 1"/>
          <p:cNvSpPr/>
          <p:nvPr/>
        </p:nvSpPr>
        <p:spPr>
          <a:xfrm>
            <a:off x="647699" y="1442508"/>
            <a:ext cx="7848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840849" y="1587242"/>
            <a:ext cx="74622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0" cap="none" spc="0" dirty="0" smtClean="0">
                <a:ln w="0"/>
                <a:solidFill>
                  <a:schemeClr val="bg2"/>
                </a:solidFill>
                <a:effectLst/>
              </a:rPr>
              <a:t>הכנת רקע ותשתית לצמיחת העובדים</a:t>
            </a:r>
            <a:endParaRPr lang="he-IL" sz="4000" b="0" cap="none" spc="0" dirty="0">
              <a:ln w="0"/>
              <a:solidFill>
                <a:schemeClr val="bg2"/>
              </a:solidFill>
              <a:effectLst/>
            </a:endParaRPr>
          </a:p>
        </p:txBody>
      </p:sp>
      <p:sp>
        <p:nvSpPr>
          <p:cNvPr id="7" name="אליפסה 6"/>
          <p:cNvSpPr/>
          <p:nvPr/>
        </p:nvSpPr>
        <p:spPr>
          <a:xfrm>
            <a:off x="7453952" y="2648180"/>
            <a:ext cx="1676400" cy="1064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הערכה </a:t>
            </a:r>
            <a:endParaRPr lang="he-IL" sz="2800" dirty="0"/>
          </a:p>
        </p:txBody>
      </p:sp>
      <p:sp>
        <p:nvSpPr>
          <p:cNvPr id="8" name="אליפסה 7"/>
          <p:cNvSpPr/>
          <p:nvPr/>
        </p:nvSpPr>
        <p:spPr>
          <a:xfrm>
            <a:off x="5652868" y="2683422"/>
            <a:ext cx="1737264" cy="1085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כבוד</a:t>
            </a:r>
            <a:endParaRPr lang="he-IL" sz="2800" dirty="0"/>
          </a:p>
        </p:txBody>
      </p:sp>
      <p:sp>
        <p:nvSpPr>
          <p:cNvPr id="10" name="אליפסה 9"/>
          <p:cNvSpPr/>
          <p:nvPr/>
        </p:nvSpPr>
        <p:spPr>
          <a:xfrm>
            <a:off x="1752600" y="2676318"/>
            <a:ext cx="1816312" cy="1144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/>
              <a:t>יחס אישי</a:t>
            </a:r>
            <a:endParaRPr lang="he-IL" sz="2400" dirty="0"/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099" y="3452730"/>
            <a:ext cx="965077" cy="137394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04" y="3591444"/>
            <a:ext cx="1086119" cy="1147952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366" y="3878845"/>
            <a:ext cx="956993" cy="768032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966" y="3541037"/>
            <a:ext cx="997213" cy="1149848"/>
          </a:xfrm>
          <a:prstGeom prst="rect">
            <a:avLst/>
          </a:prstGeom>
        </p:spPr>
      </p:pic>
      <p:grpSp>
        <p:nvGrpSpPr>
          <p:cNvPr id="17" name="קבוצה 16"/>
          <p:cNvGrpSpPr/>
          <p:nvPr/>
        </p:nvGrpSpPr>
        <p:grpSpPr>
          <a:xfrm>
            <a:off x="3657600" y="2679451"/>
            <a:ext cx="1960124" cy="2044949"/>
            <a:chOff x="3657600" y="2676318"/>
            <a:chExt cx="1960124" cy="2044949"/>
          </a:xfrm>
        </p:grpSpPr>
        <p:sp>
          <p:nvSpPr>
            <p:cNvPr id="9" name="אליפסה 8"/>
            <p:cNvSpPr/>
            <p:nvPr/>
          </p:nvSpPr>
          <p:spPr>
            <a:xfrm>
              <a:off x="3657600" y="2676318"/>
              <a:ext cx="1960124" cy="11083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800" dirty="0" smtClean="0"/>
                <a:t>אכפתיות</a:t>
              </a:r>
              <a:endParaRPr lang="he-IL" sz="2800" dirty="0"/>
            </a:p>
          </p:txBody>
        </p:sp>
        <p:pic>
          <p:nvPicPr>
            <p:cNvPr id="16" name="תמונה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6518" y="3697705"/>
              <a:ext cx="1773018" cy="1023562"/>
            </a:xfrm>
            <a:prstGeom prst="rect">
              <a:avLst/>
            </a:prstGeom>
          </p:spPr>
        </p:pic>
      </p:grpSp>
      <p:pic>
        <p:nvPicPr>
          <p:cNvPr id="18" name="תמונה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12" y="3509872"/>
            <a:ext cx="1975689" cy="1229598"/>
          </a:xfrm>
          <a:prstGeom prst="rect">
            <a:avLst/>
          </a:prstGeom>
        </p:spPr>
      </p:pic>
      <p:grpSp>
        <p:nvGrpSpPr>
          <p:cNvPr id="25" name="קבוצה 24"/>
          <p:cNvGrpSpPr/>
          <p:nvPr/>
        </p:nvGrpSpPr>
        <p:grpSpPr>
          <a:xfrm>
            <a:off x="-247942" y="2667000"/>
            <a:ext cx="2090972" cy="2202090"/>
            <a:chOff x="-247942" y="2697490"/>
            <a:chExt cx="2090972" cy="2202090"/>
          </a:xfrm>
        </p:grpSpPr>
        <p:sp>
          <p:nvSpPr>
            <p:cNvPr id="11" name="אליפסה 10"/>
            <p:cNvSpPr/>
            <p:nvPr/>
          </p:nvSpPr>
          <p:spPr>
            <a:xfrm>
              <a:off x="48375" y="2697490"/>
              <a:ext cx="1628025" cy="10363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800" dirty="0" smtClean="0"/>
                <a:t>ערבי גיבוש</a:t>
              </a:r>
              <a:endParaRPr lang="he-IL" sz="2800" dirty="0"/>
            </a:p>
          </p:txBody>
        </p:sp>
        <p:grpSp>
          <p:nvGrpSpPr>
            <p:cNvPr id="24" name="קבוצה 23"/>
            <p:cNvGrpSpPr/>
            <p:nvPr/>
          </p:nvGrpSpPr>
          <p:grpSpPr>
            <a:xfrm>
              <a:off x="-247942" y="3810000"/>
              <a:ext cx="2090972" cy="1089580"/>
              <a:chOff x="5327185" y="5631295"/>
              <a:chExt cx="2090972" cy="1089580"/>
            </a:xfrm>
          </p:grpSpPr>
          <p:pic>
            <p:nvPicPr>
              <p:cNvPr id="19" name="תמונה 1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99437" y="5868573"/>
                <a:ext cx="581078" cy="685800"/>
              </a:xfrm>
              <a:prstGeom prst="rect">
                <a:avLst/>
              </a:prstGeom>
            </p:spPr>
          </p:pic>
          <p:pic>
            <p:nvPicPr>
              <p:cNvPr id="20" name="תמונה 1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7079" y="5631295"/>
                <a:ext cx="581078" cy="685800"/>
              </a:xfrm>
              <a:prstGeom prst="rect">
                <a:avLst/>
              </a:prstGeom>
            </p:spPr>
          </p:pic>
          <p:pic>
            <p:nvPicPr>
              <p:cNvPr id="21" name="תמונה 2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5785" y="6035075"/>
                <a:ext cx="581078" cy="685800"/>
              </a:xfrm>
              <a:prstGeom prst="rect">
                <a:avLst/>
              </a:prstGeom>
            </p:spPr>
          </p:pic>
          <p:pic>
            <p:nvPicPr>
              <p:cNvPr id="22" name="תמונה 2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4827" y="5892750"/>
                <a:ext cx="581078" cy="685800"/>
              </a:xfrm>
              <a:prstGeom prst="rect">
                <a:avLst/>
              </a:prstGeom>
            </p:spPr>
          </p:pic>
          <p:pic>
            <p:nvPicPr>
              <p:cNvPr id="23" name="תמונה 2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7185" y="5647098"/>
                <a:ext cx="581078" cy="685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5330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1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975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189F11D-B997-41FC-A8C2-9D0DDF2AB493}" type="slidenum">
              <a:rPr lang="he-IL" altLang="he-IL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he-IL" smtClean="0">
              <a:solidFill>
                <a:srgbClr val="898989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1502097" y="-76200"/>
            <a:ext cx="6139821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B8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כלים, המלצות ודרכי טיפול</a:t>
            </a:r>
          </a:p>
          <a:p>
            <a:pPr algn="ctr"/>
            <a:r>
              <a:rPr lang="he-IL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B8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-2-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B8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מלבן מעוגל 1"/>
          <p:cNvSpPr/>
          <p:nvPr/>
        </p:nvSpPr>
        <p:spPr>
          <a:xfrm>
            <a:off x="647700" y="1425952"/>
            <a:ext cx="7848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2253897" y="1524000"/>
            <a:ext cx="46362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0" cap="none" spc="0" dirty="0" smtClean="0">
                <a:ln w="0"/>
                <a:solidFill>
                  <a:schemeClr val="bg2"/>
                </a:solidFill>
                <a:effectLst/>
              </a:rPr>
              <a:t>שיתוף בחזון הארגוני</a:t>
            </a:r>
            <a:endParaRPr lang="he-IL" sz="4400" b="0" cap="none" spc="0" dirty="0">
              <a:ln w="0"/>
              <a:solidFill>
                <a:schemeClr val="bg2"/>
              </a:solidFill>
              <a:effectLst/>
            </a:endParaRPr>
          </a:p>
        </p:txBody>
      </p:sp>
      <p:sp>
        <p:nvSpPr>
          <p:cNvPr id="7" name="אליפסה 6"/>
          <p:cNvSpPr/>
          <p:nvPr/>
        </p:nvSpPr>
        <p:spPr>
          <a:xfrm>
            <a:off x="6286498" y="2819400"/>
            <a:ext cx="2705101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בניית החזון במשותף</a:t>
            </a:r>
            <a:endParaRPr lang="he-IL" sz="2800" dirty="0"/>
          </a:p>
        </p:txBody>
      </p:sp>
      <p:sp>
        <p:nvSpPr>
          <p:cNvPr id="8" name="אליפסה 7"/>
          <p:cNvSpPr/>
          <p:nvPr/>
        </p:nvSpPr>
        <p:spPr>
          <a:xfrm>
            <a:off x="3295649" y="2784231"/>
            <a:ext cx="27432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הצגת סרטון על חזון</a:t>
            </a:r>
            <a:endParaRPr lang="he-IL" sz="2800" dirty="0"/>
          </a:p>
        </p:txBody>
      </p:sp>
      <p:sp>
        <p:nvSpPr>
          <p:cNvPr id="9" name="אליפסה 8"/>
          <p:cNvSpPr/>
          <p:nvPr/>
        </p:nvSpPr>
        <p:spPr>
          <a:xfrm>
            <a:off x="457200" y="2847286"/>
            <a:ext cx="2608996" cy="1572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שיתוף בחזון לכל עובד חדש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239498"/>
            <a:ext cx="924065" cy="1540108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46" y="622710"/>
            <a:ext cx="2048246" cy="2092294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03" y="4239498"/>
            <a:ext cx="2314898" cy="1381318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0386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5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1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189F11D-B997-41FC-A8C2-9D0DDF2AB493}" type="slidenum">
              <a:rPr lang="he-IL" altLang="he-IL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he-IL" smtClean="0">
              <a:solidFill>
                <a:srgbClr val="898989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1502097" y="-76200"/>
            <a:ext cx="6139821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B8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כלים, המלצות ודרכי טיפול</a:t>
            </a:r>
          </a:p>
          <a:p>
            <a:pPr algn="ctr"/>
            <a:r>
              <a:rPr lang="he-IL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B8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-3-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B8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מלבן מעוגל 1"/>
          <p:cNvSpPr/>
          <p:nvPr/>
        </p:nvSpPr>
        <p:spPr>
          <a:xfrm>
            <a:off x="611357" y="1524238"/>
            <a:ext cx="7848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2399770" y="1589054"/>
            <a:ext cx="43444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800" b="0" cap="none" spc="0" dirty="0" smtClean="0">
                <a:ln w="0"/>
                <a:solidFill>
                  <a:schemeClr val="bg2"/>
                </a:solidFill>
                <a:effectLst/>
              </a:rPr>
              <a:t>ניתוח תפקיד צוות</a:t>
            </a:r>
            <a:endParaRPr lang="he-IL" sz="4800" b="0" cap="none" spc="0" dirty="0">
              <a:ln w="0"/>
              <a:solidFill>
                <a:schemeClr val="bg2"/>
              </a:solidFill>
              <a:effectLst/>
            </a:endParaRPr>
          </a:p>
        </p:txBody>
      </p:sp>
      <p:sp>
        <p:nvSpPr>
          <p:cNvPr id="7" name="אליפסה 6"/>
          <p:cNvSpPr/>
          <p:nvPr/>
        </p:nvSpPr>
        <p:spPr>
          <a:xfrm>
            <a:off x="6537018" y="2692196"/>
            <a:ext cx="2209800" cy="1676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הגדרת תפקיד</a:t>
            </a:r>
            <a:endParaRPr lang="he-IL" sz="2800" dirty="0"/>
          </a:p>
        </p:txBody>
      </p:sp>
      <p:sp>
        <p:nvSpPr>
          <p:cNvPr id="8" name="אליפסה 7"/>
          <p:cNvSpPr/>
          <p:nvPr/>
        </p:nvSpPr>
        <p:spPr>
          <a:xfrm>
            <a:off x="5165418" y="4679950"/>
            <a:ext cx="2743200" cy="1676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ממשקים</a:t>
            </a:r>
            <a:endParaRPr lang="he-IL" sz="2800" dirty="0"/>
          </a:p>
        </p:txBody>
      </p:sp>
      <p:sp>
        <p:nvSpPr>
          <p:cNvPr id="9" name="אליפסה 8"/>
          <p:cNvSpPr/>
          <p:nvPr/>
        </p:nvSpPr>
        <p:spPr>
          <a:xfrm>
            <a:off x="611357" y="2813319"/>
            <a:ext cx="2284243" cy="1676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מבנה ארגוני</a:t>
            </a:r>
            <a:endParaRPr lang="he-IL" sz="2800" dirty="0"/>
          </a:p>
        </p:txBody>
      </p:sp>
      <p:sp>
        <p:nvSpPr>
          <p:cNvPr id="10" name="אליפסה 9"/>
          <p:cNvSpPr/>
          <p:nvPr/>
        </p:nvSpPr>
        <p:spPr>
          <a:xfrm>
            <a:off x="3600192" y="2761420"/>
            <a:ext cx="2361193" cy="1676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מרכיבי תפקיד</a:t>
            </a:r>
            <a:endParaRPr lang="he-IL" sz="2800" dirty="0"/>
          </a:p>
        </p:txBody>
      </p:sp>
      <p:sp>
        <p:nvSpPr>
          <p:cNvPr id="11" name="אליפסה 10"/>
          <p:cNvSpPr/>
          <p:nvPr/>
        </p:nvSpPr>
        <p:spPr>
          <a:xfrm>
            <a:off x="1731707" y="4628051"/>
            <a:ext cx="2743200" cy="1676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פערים עיקריים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" y="457200"/>
            <a:ext cx="2618611" cy="209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5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1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189F11D-B997-41FC-A8C2-9D0DDF2AB493}" type="slidenum">
              <a:rPr lang="he-IL" altLang="he-IL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he-IL" smtClean="0">
              <a:solidFill>
                <a:srgbClr val="898989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002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1502097" y="-76200"/>
            <a:ext cx="6139821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B8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כלים, המלצות ודרכי טיפול</a:t>
            </a:r>
          </a:p>
          <a:p>
            <a:pPr algn="ctr"/>
            <a:r>
              <a:rPr lang="he-IL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B8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-4-</a:t>
            </a:r>
            <a:endParaRPr lang="he-I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B8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מלבן מעוגל 1"/>
          <p:cNvSpPr/>
          <p:nvPr/>
        </p:nvSpPr>
        <p:spPr>
          <a:xfrm>
            <a:off x="685800" y="1424810"/>
            <a:ext cx="7848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2414786" y="1583226"/>
            <a:ext cx="46346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e-IL" sz="4000" b="0" cap="none" spc="0" dirty="0" smtClean="0">
                <a:ln w="0"/>
                <a:solidFill>
                  <a:schemeClr val="bg2"/>
                </a:solidFill>
                <a:effectLst/>
              </a:rPr>
              <a:t>העשרת הידע המקצועי</a:t>
            </a:r>
            <a:endParaRPr lang="he-IL" sz="4000" b="0" cap="none" spc="0" dirty="0">
              <a:ln w="0"/>
              <a:solidFill>
                <a:schemeClr val="bg2"/>
              </a:solidFill>
              <a:effectLst/>
            </a:endParaRPr>
          </a:p>
        </p:txBody>
      </p:sp>
      <p:sp>
        <p:nvSpPr>
          <p:cNvPr id="7" name="אליפסה 6"/>
          <p:cNvSpPr/>
          <p:nvPr/>
        </p:nvSpPr>
        <p:spPr>
          <a:xfrm>
            <a:off x="6756779" y="2623237"/>
            <a:ext cx="1777621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קורסים חיצוניים</a:t>
            </a:r>
            <a:endParaRPr lang="he-IL" sz="2800" dirty="0"/>
          </a:p>
        </p:txBody>
      </p:sp>
      <p:sp>
        <p:nvSpPr>
          <p:cNvPr id="8" name="אליפסה 7"/>
          <p:cNvSpPr/>
          <p:nvPr/>
        </p:nvSpPr>
        <p:spPr>
          <a:xfrm>
            <a:off x="4732087" y="2623237"/>
            <a:ext cx="17526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קורסים פנימיים</a:t>
            </a:r>
            <a:endParaRPr lang="he-IL" sz="2800" dirty="0"/>
          </a:p>
        </p:txBody>
      </p:sp>
      <p:sp>
        <p:nvSpPr>
          <p:cNvPr id="9" name="אליפסה 8"/>
          <p:cNvSpPr/>
          <p:nvPr/>
        </p:nvSpPr>
        <p:spPr>
          <a:xfrm>
            <a:off x="2624651" y="2606163"/>
            <a:ext cx="1797498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למידת עמיתים</a:t>
            </a:r>
            <a:endParaRPr lang="he-IL" sz="2800" dirty="0"/>
          </a:p>
        </p:txBody>
      </p:sp>
      <p:sp>
        <p:nvSpPr>
          <p:cNvPr id="10" name="אליפסה 9"/>
          <p:cNvSpPr/>
          <p:nvPr/>
        </p:nvSpPr>
        <p:spPr>
          <a:xfrm>
            <a:off x="685800" y="2606163"/>
            <a:ext cx="16764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מדריך חונך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631" y="4447186"/>
            <a:ext cx="3516111" cy="1665081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49" y="4199190"/>
            <a:ext cx="1300702" cy="1913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4552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ברכה למנהלת</Template>
  <TotalTime>568</TotalTime>
  <Words>334</Words>
  <Application>Microsoft Office PowerPoint</Application>
  <PresentationFormat>‫הצגה על המסך (4:3)</PresentationFormat>
  <Paragraphs>109</Paragraphs>
  <Slides>18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19" baseType="lpstr">
      <vt:lpstr>ערכת נושא Office</vt:lpstr>
      <vt:lpstr>מחוברות ומחויבות  Engagement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mashiah sharon</dc:creator>
  <cp:lastModifiedBy>Sharon</cp:lastModifiedBy>
  <cp:revision>50</cp:revision>
  <dcterms:created xsi:type="dcterms:W3CDTF">2014-12-21T07:02:27Z</dcterms:created>
  <dcterms:modified xsi:type="dcterms:W3CDTF">2017-05-18T07:41:40Z</dcterms:modified>
</cp:coreProperties>
</file>