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87" r:id="rId4"/>
    <p:sldId id="297" r:id="rId5"/>
    <p:sldId id="295" r:id="rId6"/>
    <p:sldId id="296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osis ExtraLight" pitchFamily="2" charset="0"/>
      <p:regular r:id="rId14"/>
      <p:bold r:id="rId15"/>
    </p:embeddedFont>
    <p:embeddedFont>
      <p:font typeface="Guttman Hatzvi" panose="02010401010101010101" pitchFamily="2" charset="-79"/>
      <p:regular r:id="rId16"/>
      <p:bold r:id="rId17"/>
    </p:embeddedFont>
    <p:embeddedFont>
      <p:font typeface="Segoe UI Semibold" panose="020B0702040204020203" pitchFamily="34" charset="0"/>
      <p:bold r:id="rId18"/>
      <p:boldItalic r:id="rId19"/>
    </p:embeddedFont>
    <p:embeddedFont>
      <p:font typeface="Titillium Web Light" panose="000004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24753E-8A85-4BEE-97E2-441CDA198357}">
  <a:tblStyle styleId="{0F24753E-8A85-4BEE-97E2-441CDA198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787F38-7B79-44E3-ACA7-109338EB0D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ir\OneDrive%20-%20Office%20Schools\&#1513;&#1493;&#1500;&#1495;&#1503;%20&#1492;&#1506;&#1489;&#1493;&#1491;&#1492;\&#1505;&#1511;&#1512;%20&#1502;&#1489;&#1504;&#1497;&#1501;%20&#1508;&#1497;&#1494;&#1497;&#1497;&#1501;%20&#1489;&#1512;&#1513;&#1493;&#1497;&#1493;&#1514;%20-%20&#1488;&#1511;&#1505;&#150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ir\OneDrive%20-%20Office%20Schools\&#1513;&#1493;&#1500;&#1495;&#1503;%20&#1492;&#1506;&#1489;&#1493;&#1491;&#1492;\&#1505;&#1511;&#1512;%20&#1502;&#1489;&#1504;&#1497;&#1501;%20&#1508;&#1497;&#1494;&#1497;&#1497;&#1501;%20&#1489;&#1512;&#1513;&#1493;&#1497;&#1493;&#1514;%20-%20&#1488;&#1511;&#1505;&#150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ir\OneDrive%20-%20Office%20Schools\&#1513;&#1493;&#1500;&#1495;&#1503;%20&#1492;&#1506;&#1489;&#1493;&#1491;&#1492;\&#1505;&#1511;&#1512;%20&#1502;&#1489;&#1504;&#1497;&#1501;%20&#1508;&#1497;&#1494;&#1497;&#1497;&#1501;%20&#1489;&#1512;&#1513;&#1493;&#1497;&#1493;&#1514;%20-%20&#1488;&#1511;&#1505;&#150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ir\OneDrive%20-%20Office%20Schools\&#1513;&#1493;&#1500;&#1495;&#1503;%20&#1492;&#1506;&#1489;&#1493;&#1491;&#1492;\&#1505;&#1511;&#1512;%20&#1502;&#1489;&#1504;&#1497;&#1501;%20&#1508;&#1497;&#1494;&#1497;&#1497;&#1501;%20&#1489;&#1512;&#1513;&#1493;&#1497;&#1493;&#1514;%20-%20&#1488;&#1511;&#1505;&#150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סוג הרשות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49-48EC-8A88-B1C60747980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49-48EC-8A88-B1C60747980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49-48EC-8A88-B1C60747980C}"/>
              </c:ext>
            </c:extLst>
          </c:dPt>
          <c:dLbls>
            <c:dLbl>
              <c:idx val="0"/>
              <c:layout>
                <c:manualLayout>
                  <c:x val="-0.25302749323232054"/>
                  <c:y val="0.11841044758785682"/>
                </c:manualLayout>
              </c:layout>
              <c:tx>
                <c:rich>
                  <a:bodyPr/>
                  <a:lstStyle/>
                  <a:p>
                    <a:r>
                      <a:rPr lang="he-IL" sz="100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45 עיריות </a:t>
                    </a:r>
                  </a:p>
                  <a:p>
                    <a:r>
                      <a:rPr lang="he-IL" sz="100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(38%) 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49-48EC-8A88-B1C60747980C}"/>
                </c:ext>
              </c:extLst>
            </c:dLbl>
            <c:dLbl>
              <c:idx val="1"/>
              <c:layout>
                <c:manualLayout>
                  <c:x val="-1.8586667209791685E-2"/>
                  <c:y val="-8.2154095666967658E-2"/>
                </c:manualLayout>
              </c:layout>
              <c:tx>
                <c:rich>
                  <a:bodyPr/>
                  <a:lstStyle/>
                  <a:p>
                    <a:r>
                      <a:rPr lang="he-IL" sz="100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30 מועצות אזוריות (24%)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49-48EC-8A88-B1C6074798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he-IL" sz="100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45 מועצות</a:t>
                    </a:r>
                    <a:r>
                      <a:rPr lang="he-IL" sz="1000" b="1" baseline="0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he-IL" sz="100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מקומיות (</a:t>
                    </a:r>
                    <a:fld id="{312C957C-C5F3-462A-8D47-36C980DA91E8}" type="VALUE">
                      <a:rPr lang="he-IL" sz="1000" b="1" smtClean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pPr/>
                      <a:t>[ערך]</a:t>
                    </a:fld>
                    <a:r>
                      <a:rPr lang="he-IL" sz="100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49-48EC-8A88-B1C607479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גיליון1!$A$2:$A$4</c:f>
              <c:strCache>
                <c:ptCount val="3"/>
                <c:pt idx="0">
                  <c:v>עירייה</c:v>
                </c:pt>
                <c:pt idx="1">
                  <c:v>מועצה איזורית</c:v>
                </c:pt>
                <c:pt idx="2">
                  <c:v>מועצה מקומית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3"/>
                <c:pt idx="0">
                  <c:v>0.37</c:v>
                </c:pt>
                <c:pt idx="1">
                  <c:v>0.25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49-48EC-8A88-B1C607479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נחוץ במידה רבה עד רבה מאוד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F5EB-4757-BE54-E6AF08D91F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F5EB-4757-BE54-E6AF08D91F62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EB-4757-BE54-E6AF08D91F62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5EB-4757-BE54-E6AF08D91F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גיליון1!$A$2:$A$6</c:f>
              <c:strCache>
                <c:ptCount val="5"/>
                <c:pt idx="0">
                  <c:v>    מרכז רב-נכותי         </c:v>
                </c:pt>
                <c:pt idx="1">
                  <c:v>מרכז יום טיפולי/סיעודי </c:v>
                </c:pt>
                <c:pt idx="2">
                  <c:v>מרכז יום לגמלאים     </c:v>
                </c:pt>
                <c:pt idx="3">
                  <c:v>מעון יום שיקומי   </c:v>
                </c:pt>
                <c:pt idx="4">
                  <c:v>מועדון חברתי לבוגרים </c:v>
                </c:pt>
              </c:strCache>
            </c:strRef>
          </c:cat>
          <c:val>
            <c:numRef>
              <c:f>גיליון1!$B$2:$B$6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0.5</c:v>
                </c:pt>
                <c:pt idx="2">
                  <c:v>0.28999999999999998</c:v>
                </c:pt>
                <c:pt idx="3">
                  <c:v>0.47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EB-4757-BE54-E6AF08D91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100"/>
        <c:axId val="497556400"/>
        <c:axId val="704425464"/>
      </c:barChart>
      <c:catAx>
        <c:axId val="49755640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002060">
                  <a:alpha val="33000"/>
                </a:srgb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04425464"/>
        <c:crosses val="autoZero"/>
        <c:auto val="0"/>
        <c:lblAlgn val="ctr"/>
        <c:lblOffset val="100"/>
        <c:tickLblSkip val="1"/>
        <c:tickMarkSkip val="2"/>
        <c:noMultiLvlLbl val="0"/>
      </c:catAx>
      <c:valAx>
        <c:axId val="70442546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49755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04185130477593E-2"/>
          <c:y val="0.33670491398887042"/>
          <c:w val="0.81290004923682913"/>
          <c:h val="0.425147009743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גיליון1!$G$9</c:f>
              <c:strCache>
                <c:ptCount val="1"/>
                <c:pt idx="0">
                  <c:v>מרכז רב נכותי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08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גיליון1!$H$8:$J$8</c:f>
              <c:strCache>
                <c:ptCount val="3"/>
                <c:pt idx="0">
                  <c:v>עיריות                                         (43 רשויות)</c:v>
                </c:pt>
                <c:pt idx="1">
                  <c:v>מ.מקומיות                                                              (43 רשויות)</c:v>
                </c:pt>
                <c:pt idx="2">
                  <c:v>מ.איזוריות                                                                     (27 רשויות)</c:v>
                </c:pt>
              </c:strCache>
            </c:strRef>
          </c:cat>
          <c:val>
            <c:numRef>
              <c:f>גיליון1!$H$9:$J$9</c:f>
              <c:numCache>
                <c:formatCode>0%</c:formatCode>
                <c:ptCount val="3"/>
                <c:pt idx="0">
                  <c:v>0.61</c:v>
                </c:pt>
                <c:pt idx="1">
                  <c:v>0.56000000000000005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6-43B3-AC5F-6F11DFA9EE10}"/>
            </c:ext>
          </c:extLst>
        </c:ser>
        <c:ser>
          <c:idx val="1"/>
          <c:order val="1"/>
          <c:tx>
            <c:strRef>
              <c:f>גיליון1!$G$10</c:f>
              <c:strCache>
                <c:ptCount val="1"/>
                <c:pt idx="0">
                  <c:v>מרכז יום טיפולי/סיעודי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גיליון1!$H$8:$J$8</c:f>
              <c:strCache>
                <c:ptCount val="3"/>
                <c:pt idx="0">
                  <c:v>עיריות                                         (43 רשויות)</c:v>
                </c:pt>
                <c:pt idx="1">
                  <c:v>מ.מקומיות                                                              (43 רשויות)</c:v>
                </c:pt>
                <c:pt idx="2">
                  <c:v>מ.איזוריות                                                                     (27 רשויות)</c:v>
                </c:pt>
              </c:strCache>
            </c:strRef>
          </c:cat>
          <c:val>
            <c:numRef>
              <c:f>גיליון1!$H$10:$J$10</c:f>
              <c:numCache>
                <c:formatCode>0%</c:formatCode>
                <c:ptCount val="3"/>
                <c:pt idx="0">
                  <c:v>0.61</c:v>
                </c:pt>
                <c:pt idx="1">
                  <c:v>0.46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6-43B3-AC5F-6F11DFA9EE10}"/>
            </c:ext>
          </c:extLst>
        </c:ser>
        <c:ser>
          <c:idx val="2"/>
          <c:order val="2"/>
          <c:tx>
            <c:strRef>
              <c:f>גיליון1!$G$11</c:f>
              <c:strCache>
                <c:ptCount val="1"/>
                <c:pt idx="0">
                  <c:v>מרכז יום לגימלאים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גיליון1!$H$8:$J$8</c:f>
              <c:strCache>
                <c:ptCount val="3"/>
                <c:pt idx="0">
                  <c:v>עיריות                                         (43 רשויות)</c:v>
                </c:pt>
                <c:pt idx="1">
                  <c:v>מ.מקומיות                                                              (43 רשויות)</c:v>
                </c:pt>
                <c:pt idx="2">
                  <c:v>מ.איזוריות                                                                     (27 רשויות)</c:v>
                </c:pt>
              </c:strCache>
            </c:strRef>
          </c:cat>
          <c:val>
            <c:numRef>
              <c:f>גיליון1!$H$11:$J$11</c:f>
              <c:numCache>
                <c:formatCode>0%</c:formatCode>
                <c:ptCount val="3"/>
                <c:pt idx="0">
                  <c:v>0.46</c:v>
                </c:pt>
                <c:pt idx="1">
                  <c:v>0.17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B6-43B3-AC5F-6F11DFA9EE10}"/>
            </c:ext>
          </c:extLst>
        </c:ser>
        <c:ser>
          <c:idx val="3"/>
          <c:order val="3"/>
          <c:tx>
            <c:strRef>
              <c:f>גיליון1!$G$12</c:f>
              <c:strCache>
                <c:ptCount val="1"/>
                <c:pt idx="0">
                  <c:v>מעון יום שיקומי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66CC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גיליון1!$H$8:$J$8</c:f>
              <c:strCache>
                <c:ptCount val="3"/>
                <c:pt idx="0">
                  <c:v>עיריות                                         (43 רשויות)</c:v>
                </c:pt>
                <c:pt idx="1">
                  <c:v>מ.מקומיות                                                              (43 רשויות)</c:v>
                </c:pt>
                <c:pt idx="2">
                  <c:v>מ.איזוריות                                                                     (27 רשויות)</c:v>
                </c:pt>
              </c:strCache>
            </c:strRef>
          </c:cat>
          <c:val>
            <c:numRef>
              <c:f>גיליון1!$H$12:$J$12</c:f>
              <c:numCache>
                <c:formatCode>0%</c:formatCode>
                <c:ptCount val="3"/>
                <c:pt idx="0">
                  <c:v>0.62</c:v>
                </c:pt>
                <c:pt idx="1">
                  <c:v>0.32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B6-43B3-AC5F-6F11DFA9E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045088"/>
        <c:axId val="276043008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גיליון1!$G$34</c15:sqref>
                        </c15:formulaRef>
                      </c:ext>
                    </c:extLst>
                    <c:strCache>
                      <c:ptCount val="1"/>
                      <c:pt idx="0">
                        <c:v>63%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גיליון1!$H$8:$J$8</c15:sqref>
                        </c15:formulaRef>
                      </c:ext>
                    </c:extLst>
                    <c:strCache>
                      <c:ptCount val="3"/>
                      <c:pt idx="0">
                        <c:v>עיריות                                         (43 רשויות)</c:v>
                      </c:pt>
                      <c:pt idx="1">
                        <c:v>מ.מקומיות                                                              (43 רשויות)</c:v>
                      </c:pt>
                      <c:pt idx="2">
                        <c:v>מ.איזוריות                                                                     (27 רשויות)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גיליון1!$H$34:$J$34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0.47</c:v>
                      </c:pt>
                      <c:pt idx="1">
                        <c:v>0.53</c:v>
                      </c:pt>
                      <c:pt idx="2">
                        <c:v>0.92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FB6-43B3-AC5F-6F11DFA9EE10}"/>
                  </c:ext>
                </c:extLst>
              </c15:ser>
            </c15:filteredBarSeries>
          </c:ext>
        </c:extLst>
      </c:barChart>
      <c:catAx>
        <c:axId val="2760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76043008"/>
        <c:crosses val="autoZero"/>
        <c:auto val="1"/>
        <c:lblAlgn val="ctr"/>
        <c:lblOffset val="100"/>
        <c:noMultiLvlLbl val="0"/>
      </c:catAx>
      <c:valAx>
        <c:axId val="276043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60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433520588360725E-3"/>
          <c:y val="6.4856146295100517E-2"/>
          <c:w val="0.98257419447384442"/>
          <c:h val="0.20943052572973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גיליון1!$B$17:$C$17</c:f>
              <c:strCache>
                <c:ptCount val="2"/>
                <c:pt idx="0">
                  <c:v>מרכז רב נכותי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גיליון1!$D$16:$G$16</c:f>
              <c:strCache>
                <c:ptCount val="4"/>
                <c:pt idx="0">
                  <c:v>יהודיות-חילוניות                 (54 רשויות)</c:v>
                </c:pt>
                <c:pt idx="1">
                  <c:v>יהודיות-דתיות                  (16 רשויות)</c:v>
                </c:pt>
                <c:pt idx="2">
                  <c:v>יהודיות-חרדיות                (5 רשויות)</c:v>
                </c:pt>
                <c:pt idx="3">
                  <c:v>ערביות/בדואיות/דרוזיות        (41 רשויות)</c:v>
                </c:pt>
              </c:strCache>
            </c:strRef>
          </c:cat>
          <c:val>
            <c:numRef>
              <c:f>גיליון1!$D$17:$G$17</c:f>
              <c:numCache>
                <c:formatCode>0%</c:formatCode>
                <c:ptCount val="4"/>
                <c:pt idx="0">
                  <c:v>0.46</c:v>
                </c:pt>
                <c:pt idx="1">
                  <c:v>0.56999999999999995</c:v>
                </c:pt>
                <c:pt idx="2">
                  <c:v>0.8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8-4EF4-896B-8019E923E793}"/>
            </c:ext>
          </c:extLst>
        </c:ser>
        <c:ser>
          <c:idx val="1"/>
          <c:order val="1"/>
          <c:tx>
            <c:strRef>
              <c:f>גיליון1!$B$18:$C$18</c:f>
              <c:strCache>
                <c:ptCount val="2"/>
                <c:pt idx="0">
                  <c:v>מרכז יום טיפולי/סיעודי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גיליון1!$D$16:$G$16</c:f>
              <c:strCache>
                <c:ptCount val="4"/>
                <c:pt idx="0">
                  <c:v>יהודיות-חילוניות                 (54 רשויות)</c:v>
                </c:pt>
                <c:pt idx="1">
                  <c:v>יהודיות-דתיות                  (16 רשויות)</c:v>
                </c:pt>
                <c:pt idx="2">
                  <c:v>יהודיות-חרדיות                (5 רשויות)</c:v>
                </c:pt>
                <c:pt idx="3">
                  <c:v>ערביות/בדואיות/דרוזיות        (41 רשויות)</c:v>
                </c:pt>
              </c:strCache>
            </c:strRef>
          </c:cat>
          <c:val>
            <c:numRef>
              <c:f>גיליון1!$D$18:$G$18</c:f>
              <c:numCache>
                <c:formatCode>0%</c:formatCode>
                <c:ptCount val="4"/>
                <c:pt idx="0">
                  <c:v>0.34</c:v>
                </c:pt>
                <c:pt idx="1">
                  <c:v>0.53</c:v>
                </c:pt>
                <c:pt idx="2">
                  <c:v>0.8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8-4EF4-896B-8019E923E793}"/>
            </c:ext>
          </c:extLst>
        </c:ser>
        <c:ser>
          <c:idx val="2"/>
          <c:order val="2"/>
          <c:tx>
            <c:strRef>
              <c:f>גיליון1!$B$19:$C$19</c:f>
              <c:strCache>
                <c:ptCount val="2"/>
                <c:pt idx="0">
                  <c:v>מרכז יום לגימלאים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גיליון1!$D$16:$G$16</c:f>
              <c:strCache>
                <c:ptCount val="4"/>
                <c:pt idx="0">
                  <c:v>יהודיות-חילוניות                 (54 רשויות)</c:v>
                </c:pt>
                <c:pt idx="1">
                  <c:v>יהודיות-דתיות                  (16 רשויות)</c:v>
                </c:pt>
                <c:pt idx="2">
                  <c:v>יהודיות-חרדיות                (5 רשויות)</c:v>
                </c:pt>
                <c:pt idx="3">
                  <c:v>ערביות/בדואיות/דרוזיות        (41 רשויות)</c:v>
                </c:pt>
              </c:strCache>
            </c:strRef>
          </c:cat>
          <c:val>
            <c:numRef>
              <c:f>גיליון1!$D$19:$G$19</c:f>
              <c:numCache>
                <c:formatCode>0%</c:formatCode>
                <c:ptCount val="4"/>
                <c:pt idx="0">
                  <c:v>0.25</c:v>
                </c:pt>
                <c:pt idx="1">
                  <c:v>0.23</c:v>
                </c:pt>
                <c:pt idx="2">
                  <c:v>0.5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E8-4EF4-896B-8019E923E793}"/>
            </c:ext>
          </c:extLst>
        </c:ser>
        <c:ser>
          <c:idx val="3"/>
          <c:order val="3"/>
          <c:tx>
            <c:strRef>
              <c:f>גיליון1!$B$20:$C$20</c:f>
              <c:strCache>
                <c:ptCount val="2"/>
                <c:pt idx="0">
                  <c:v>מעון יום שיקומי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66CC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גיליון1!$D$16:$G$16</c:f>
              <c:strCache>
                <c:ptCount val="4"/>
                <c:pt idx="0">
                  <c:v>יהודיות-חילוניות                 (54 רשויות)</c:v>
                </c:pt>
                <c:pt idx="1">
                  <c:v>יהודיות-דתיות                  (16 רשויות)</c:v>
                </c:pt>
                <c:pt idx="2">
                  <c:v>יהודיות-חרדיות                (5 רשויות)</c:v>
                </c:pt>
                <c:pt idx="3">
                  <c:v>ערביות/בדואיות/דרוזיות        (41 רשויות)</c:v>
                </c:pt>
              </c:strCache>
            </c:strRef>
          </c:cat>
          <c:val>
            <c:numRef>
              <c:f>גיליון1!$D$20:$G$20</c:f>
              <c:numCache>
                <c:formatCode>0%</c:formatCode>
                <c:ptCount val="4"/>
                <c:pt idx="0">
                  <c:v>0.5</c:v>
                </c:pt>
                <c:pt idx="1">
                  <c:v>0.56999999999999995</c:v>
                </c:pt>
                <c:pt idx="2">
                  <c:v>0.6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E8-4EF4-896B-8019E923E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045088"/>
        <c:axId val="276043008"/>
        <c:extLst/>
      </c:barChart>
      <c:catAx>
        <c:axId val="2760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76043008"/>
        <c:crosses val="autoZero"/>
        <c:auto val="1"/>
        <c:lblAlgn val="ctr"/>
        <c:lblOffset val="100"/>
        <c:noMultiLvlLbl val="0"/>
      </c:catAx>
      <c:valAx>
        <c:axId val="276043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60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גיליון1!$B$25:$C$25</c:f>
              <c:strCache>
                <c:ptCount val="2"/>
                <c:pt idx="0">
                  <c:v>מרכז רב נכותי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08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גיליון1!$D$24:$G$24</c:f>
              <c:strCache>
                <c:ptCount val="4"/>
                <c:pt idx="0">
                  <c:v>צפון                            (56 רשויות)</c:v>
                </c:pt>
                <c:pt idx="1">
                  <c:v>מרכז                         (28 רשויות)</c:v>
                </c:pt>
                <c:pt idx="2">
                  <c:v>דרום                              (17 רשויות)</c:v>
                </c:pt>
                <c:pt idx="3">
                  <c:v>ירושלים והשפלה                (12 רשויות)</c:v>
                </c:pt>
              </c:strCache>
            </c:strRef>
          </c:cat>
          <c:val>
            <c:numRef>
              <c:f>גיליון1!$D$25:$G$25</c:f>
              <c:numCache>
                <c:formatCode>0%</c:formatCode>
                <c:ptCount val="4"/>
                <c:pt idx="0">
                  <c:v>0.65</c:v>
                </c:pt>
                <c:pt idx="1">
                  <c:v>0.47</c:v>
                </c:pt>
                <c:pt idx="2">
                  <c:v>0.45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F-4003-B72C-3107D0B1ECF4}"/>
            </c:ext>
          </c:extLst>
        </c:ser>
        <c:ser>
          <c:idx val="1"/>
          <c:order val="1"/>
          <c:tx>
            <c:strRef>
              <c:f>גיליון1!$B$26:$C$26</c:f>
              <c:strCache>
                <c:ptCount val="2"/>
                <c:pt idx="0">
                  <c:v>מרכז יום טיפולי/סיעודי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גיליון1!$D$24:$G$24</c:f>
              <c:strCache>
                <c:ptCount val="4"/>
                <c:pt idx="0">
                  <c:v>צפון                            (56 רשויות)</c:v>
                </c:pt>
                <c:pt idx="1">
                  <c:v>מרכז                         (28 רשויות)</c:v>
                </c:pt>
                <c:pt idx="2">
                  <c:v>דרום                              (17 רשויות)</c:v>
                </c:pt>
                <c:pt idx="3">
                  <c:v>ירושלים והשפלה                (12 רשויות)</c:v>
                </c:pt>
              </c:strCache>
            </c:strRef>
          </c:cat>
          <c:val>
            <c:numRef>
              <c:f>גיליון1!$D$26:$G$26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  <c:pt idx="2">
                  <c:v>0.36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EF-4003-B72C-3107D0B1ECF4}"/>
            </c:ext>
          </c:extLst>
        </c:ser>
        <c:ser>
          <c:idx val="2"/>
          <c:order val="2"/>
          <c:tx>
            <c:strRef>
              <c:f>גיליון1!$B$27:$C$27</c:f>
              <c:strCache>
                <c:ptCount val="2"/>
                <c:pt idx="0">
                  <c:v>מרכז יום לגימלאים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גיליון1!$D$24:$G$24</c:f>
              <c:strCache>
                <c:ptCount val="4"/>
                <c:pt idx="0">
                  <c:v>צפון                            (56 רשויות)</c:v>
                </c:pt>
                <c:pt idx="1">
                  <c:v>מרכז                         (28 רשויות)</c:v>
                </c:pt>
                <c:pt idx="2">
                  <c:v>דרום                              (17 רשויות)</c:v>
                </c:pt>
                <c:pt idx="3">
                  <c:v>ירושלים והשפלה                (12 רשויות)</c:v>
                </c:pt>
              </c:strCache>
            </c:strRef>
          </c:cat>
          <c:val>
            <c:numRef>
              <c:f>גיליון1!$D$27:$G$27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0.22</c:v>
                </c:pt>
                <c:pt idx="2">
                  <c:v>0.33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EF-4003-B72C-3107D0B1ECF4}"/>
            </c:ext>
          </c:extLst>
        </c:ser>
        <c:ser>
          <c:idx val="3"/>
          <c:order val="3"/>
          <c:tx>
            <c:strRef>
              <c:f>גיליון1!$B$28:$C$28</c:f>
              <c:strCache>
                <c:ptCount val="2"/>
                <c:pt idx="0">
                  <c:v>מעון יום שיקומי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66CC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גיליון1!$D$24:$G$24</c:f>
              <c:strCache>
                <c:ptCount val="4"/>
                <c:pt idx="0">
                  <c:v>צפון                            (56 רשויות)</c:v>
                </c:pt>
                <c:pt idx="1">
                  <c:v>מרכז                         (28 רשויות)</c:v>
                </c:pt>
                <c:pt idx="2">
                  <c:v>דרום                              (17 רשויות)</c:v>
                </c:pt>
                <c:pt idx="3">
                  <c:v>ירושלים והשפלה                (12 רשויות)</c:v>
                </c:pt>
              </c:strCache>
            </c:strRef>
          </c:cat>
          <c:val>
            <c:numRef>
              <c:f>גיליון1!$D$28:$G$28</c:f>
              <c:numCache>
                <c:formatCode>0%</c:formatCode>
                <c:ptCount val="4"/>
                <c:pt idx="0">
                  <c:v>0.41</c:v>
                </c:pt>
                <c:pt idx="1">
                  <c:v>0.5</c:v>
                </c:pt>
                <c:pt idx="2">
                  <c:v>0.53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EF-4003-B72C-3107D0B1E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045088"/>
        <c:axId val="276043008"/>
        <c:extLst/>
      </c:barChart>
      <c:catAx>
        <c:axId val="2760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76043008"/>
        <c:crosses val="autoZero"/>
        <c:auto val="1"/>
        <c:lblAlgn val="ctr"/>
        <c:lblOffset val="100"/>
        <c:noMultiLvlLbl val="0"/>
      </c:catAx>
      <c:valAx>
        <c:axId val="276043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60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773878892907959E-3"/>
          <c:y val="3.0303030303030304E-2"/>
          <c:w val="0.98848261397162873"/>
          <c:h val="0.12862244492165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cap="none" spc="0" baseline="0">
                    <a:ln w="0"/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גיליון1!$C$33:$O$33</c:f>
              <c:strCache>
                <c:ptCount val="13"/>
                <c:pt idx="0">
                  <c:v>עיריות (43 רשויות)</c:v>
                </c:pt>
                <c:pt idx="1">
                  <c:v>מ.מ. (43 רשויות)</c:v>
                </c:pt>
                <c:pt idx="2">
                  <c:v>מ.א. (27 רשויות)</c:v>
                </c:pt>
                <c:pt idx="4">
                  <c:v>צפון (56 רשויות)</c:v>
                </c:pt>
                <c:pt idx="5">
                  <c:v>מרכז (28 רשויות)</c:v>
                </c:pt>
                <c:pt idx="6">
                  <c:v>דרום (17 רשויות)</c:v>
                </c:pt>
                <c:pt idx="7">
                  <c:v>ירושלים והשפלה (12 רשויות)</c:v>
                </c:pt>
                <c:pt idx="9">
                  <c:v>יהודית-חילונית (54 רשויות)</c:v>
                </c:pt>
                <c:pt idx="10">
                  <c:v>יהודית-דתית (16 רשויות)</c:v>
                </c:pt>
                <c:pt idx="11">
                  <c:v>יהודית-חרדית (5 רשויות)</c:v>
                </c:pt>
                <c:pt idx="12">
                  <c:v>ערבית/בדואית/דרוזית (41 רשויות)</c:v>
                </c:pt>
              </c:strCache>
            </c:strRef>
          </c:cat>
          <c:val>
            <c:numRef>
              <c:f>גיליון1!$C$34:$O$34</c:f>
              <c:numCache>
                <c:formatCode>0%</c:formatCode>
                <c:ptCount val="13"/>
                <c:pt idx="0">
                  <c:v>0.56000000000000005</c:v>
                </c:pt>
                <c:pt idx="1">
                  <c:v>0.67</c:v>
                </c:pt>
                <c:pt idx="2">
                  <c:v>0.56000000000000005</c:v>
                </c:pt>
                <c:pt idx="4">
                  <c:v>0.63</c:v>
                </c:pt>
                <c:pt idx="5">
                  <c:v>0.47</c:v>
                </c:pt>
                <c:pt idx="6">
                  <c:v>0.53</c:v>
                </c:pt>
                <c:pt idx="7">
                  <c:v>0.92</c:v>
                </c:pt>
                <c:pt idx="9">
                  <c:v>0.5</c:v>
                </c:pt>
                <c:pt idx="10">
                  <c:v>0.69</c:v>
                </c:pt>
                <c:pt idx="11">
                  <c:v>0.8</c:v>
                </c:pt>
                <c:pt idx="1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9-443B-834A-A289F39898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5929408"/>
        <c:axId val="425924832"/>
      </c:barChart>
      <c:catAx>
        <c:axId val="425929408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25924832"/>
        <c:crosses val="autoZero"/>
        <c:auto val="1"/>
        <c:lblAlgn val="ctr"/>
        <c:lblOffset val="100"/>
        <c:noMultiLvlLbl val="0"/>
      </c:catAx>
      <c:valAx>
        <c:axId val="425924832"/>
        <c:scaling>
          <c:orientation val="maxMin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592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" name="Google Shape;4225;gd29438504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6" name="Google Shape;4226;gd29438504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64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09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96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512619" y="481679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סקר צרכי בינוי </a:t>
            </a:r>
            <a:b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2021</a:t>
            </a:r>
            <a:endParaRPr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02942BD-70E8-4D5D-863F-27AEA577D1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63" y="2740578"/>
            <a:ext cx="1485265" cy="97599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C21FBF4-1C6A-450C-B5B5-32A5390933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09" y="2740577"/>
            <a:ext cx="1485265" cy="975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24">
            <a:extLst>
              <a:ext uri="{FF2B5EF4-FFF2-40B4-BE49-F238E27FC236}">
                <a16:creationId xmlns:a16="http://schemas.microsoft.com/office/drawing/2014/main" id="{569B95B1-C9FA-4DE7-9B5C-6B418D423395}"/>
              </a:ext>
            </a:extLst>
          </p:cNvPr>
          <p:cNvSpPr/>
          <p:nvPr/>
        </p:nvSpPr>
        <p:spPr>
          <a:xfrm>
            <a:off x="193963" y="346365"/>
            <a:ext cx="7342909" cy="50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BEDF89A4-27C0-47A1-9A58-8AD9E145AB78}"/>
              </a:ext>
            </a:extLst>
          </p:cNvPr>
          <p:cNvSpPr/>
          <p:nvPr/>
        </p:nvSpPr>
        <p:spPr>
          <a:xfrm>
            <a:off x="2398296" y="270789"/>
            <a:ext cx="34884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  <a:latin typeface="Guttman Hatzvi" panose="02010401010101010101" pitchFamily="2" charset="-79"/>
              </a:rPr>
              <a:t>אחוזי ההשבה לסקר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3EB138C-4AF0-4946-8667-63E47399D2F7}"/>
              </a:ext>
            </a:extLst>
          </p:cNvPr>
          <p:cNvSpPr txBox="1"/>
          <p:nvPr/>
        </p:nvSpPr>
        <p:spPr>
          <a:xfrm>
            <a:off x="1046019" y="997838"/>
            <a:ext cx="62345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אחוז השבה כללי: 120 מתוך 255 רשויות (47%)</a:t>
            </a:r>
          </a:p>
          <a:p>
            <a:pPr algn="r" rtl="1"/>
            <a:r>
              <a:rPr lang="he-IL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זהו אחוז </a:t>
            </a:r>
            <a:r>
              <a:rPr lang="he-IL" sz="1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גבוה יחסית</a:t>
            </a:r>
            <a:r>
              <a:rPr lang="he-IL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המצביע על החשיבות שראו הרשויות בנושא.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מידת ייצוגיות גבוהה לסוגי אוכלוסיות שונות</a:t>
            </a:r>
            <a:r>
              <a:rPr lang="he-IL" sz="1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he-IL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28" name="תרשים 27">
            <a:extLst>
              <a:ext uri="{FF2B5EF4-FFF2-40B4-BE49-F238E27FC236}">
                <a16:creationId xmlns:a16="http://schemas.microsoft.com/office/drawing/2014/main" id="{39E64F4D-84F5-4A7F-BB4B-EC5A3888B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430515"/>
              </p:ext>
            </p:extLst>
          </p:nvPr>
        </p:nvGraphicFramePr>
        <p:xfrm>
          <a:off x="256310" y="2331022"/>
          <a:ext cx="2798619" cy="206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טבלה 11">
            <a:extLst>
              <a:ext uri="{FF2B5EF4-FFF2-40B4-BE49-F238E27FC236}">
                <a16:creationId xmlns:a16="http://schemas.microsoft.com/office/drawing/2014/main" id="{8D18FE54-AA4E-43EE-BBD0-2F83F6B74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08413"/>
              </p:ext>
            </p:extLst>
          </p:nvPr>
        </p:nvGraphicFramePr>
        <p:xfrm>
          <a:off x="3339253" y="1770606"/>
          <a:ext cx="3836478" cy="318516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1641917">
                  <a:extLst>
                    <a:ext uri="{9D8B030D-6E8A-4147-A177-3AD203B41FA5}">
                      <a16:colId xmlns:a16="http://schemas.microsoft.com/office/drawing/2014/main" val="1280815992"/>
                    </a:ext>
                  </a:extLst>
                </a:gridCol>
                <a:gridCol w="839893">
                  <a:extLst>
                    <a:ext uri="{9D8B030D-6E8A-4147-A177-3AD203B41FA5}">
                      <a16:colId xmlns:a16="http://schemas.microsoft.com/office/drawing/2014/main" val="810840885"/>
                    </a:ext>
                  </a:extLst>
                </a:gridCol>
                <a:gridCol w="792481">
                  <a:extLst>
                    <a:ext uri="{9D8B030D-6E8A-4147-A177-3AD203B41FA5}">
                      <a16:colId xmlns:a16="http://schemas.microsoft.com/office/drawing/2014/main" val="3940290742"/>
                    </a:ext>
                  </a:extLst>
                </a:gridCol>
                <a:gridCol w="562187">
                  <a:extLst>
                    <a:ext uri="{9D8B030D-6E8A-4147-A177-3AD203B41FA5}">
                      <a16:colId xmlns:a16="http://schemas.microsoft.com/office/drawing/2014/main" val="2320303470"/>
                    </a:ext>
                  </a:extLst>
                </a:gridCol>
              </a:tblGrid>
              <a:tr h="210944">
                <a:tc>
                  <a:txBody>
                    <a:bodyPr/>
                    <a:lstStyle/>
                    <a:p>
                      <a:pPr rtl="1"/>
                      <a:endParaRPr lang="he-IL" sz="9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מס' רשויות בארץ</a:t>
                      </a:r>
                      <a:endParaRPr lang="he-IL" sz="105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מס' רשויות שהשיבו</a:t>
                      </a:r>
                      <a:endParaRPr lang="he-IL" sz="105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he-IL" sz="105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72861"/>
                  </a:ext>
                </a:extLst>
              </a:tr>
              <a:tr h="217228"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050" b="1" dirty="0">
                          <a:solidFill>
                            <a:schemeClr val="accent6"/>
                          </a:solidFill>
                        </a:rPr>
                        <a:t>עיריות</a:t>
                      </a:r>
                      <a:endParaRPr lang="he-IL" sz="105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46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050" b="1" dirty="0">
                          <a:solidFill>
                            <a:schemeClr val="accent6"/>
                          </a:solidFill>
                        </a:rPr>
                        <a:t>מ. מקומיות</a:t>
                      </a:r>
                      <a:endParaRPr lang="he-IL" sz="105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52092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050" b="1" dirty="0">
                          <a:solidFill>
                            <a:schemeClr val="accent6"/>
                          </a:solidFill>
                        </a:rPr>
                        <a:t>מ. אזוריות</a:t>
                      </a:r>
                      <a:endParaRPr lang="he-IL" sz="1050" b="1" dirty="0">
                        <a:solidFill>
                          <a:schemeClr val="accent6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6"/>
                          </a:solidFill>
                        </a:rPr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1206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05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יהודית (לא-חרדית) </a:t>
                      </a:r>
                      <a:endParaRPr lang="he-IL" sz="105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89567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05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יהודית חרדית</a:t>
                      </a:r>
                      <a:endParaRPr lang="he-IL" sz="105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99065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05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ערבית (לא בדואית/דרוזית)</a:t>
                      </a:r>
                      <a:endParaRPr lang="he-IL" sz="105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58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05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בדואית</a:t>
                      </a:r>
                      <a:endParaRPr lang="he-IL" sz="105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4304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05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דרוזית</a:t>
                      </a:r>
                      <a:endParaRPr lang="he-IL" sz="105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1940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050" b="1" dirty="0">
                          <a:solidFill>
                            <a:srgbClr val="002060"/>
                          </a:solidFill>
                        </a:rPr>
                        <a:t>מחוז צפון</a:t>
                      </a:r>
                      <a:endParaRPr lang="he-IL" sz="1050" b="1" dirty="0">
                        <a:solidFill>
                          <a:srgbClr val="00206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877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050" b="1" dirty="0">
                          <a:solidFill>
                            <a:srgbClr val="002060"/>
                          </a:solidFill>
                        </a:rPr>
                        <a:t>מחוז מרכז</a:t>
                      </a:r>
                      <a:endParaRPr lang="he-IL" sz="1050" b="1" dirty="0">
                        <a:solidFill>
                          <a:srgbClr val="00206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90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050" b="1" dirty="0">
                          <a:solidFill>
                            <a:srgbClr val="002060"/>
                          </a:solidFill>
                        </a:rPr>
                        <a:t>מחוז דרום</a:t>
                      </a:r>
                      <a:endParaRPr lang="he-IL" sz="1050" b="1" dirty="0">
                        <a:solidFill>
                          <a:srgbClr val="00206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1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050" b="1" dirty="0">
                          <a:solidFill>
                            <a:srgbClr val="002060"/>
                          </a:solidFill>
                        </a:rPr>
                        <a:t>ירושלים והשפלה</a:t>
                      </a:r>
                      <a:endParaRPr lang="he-IL" sz="1050" b="1" dirty="0">
                        <a:solidFill>
                          <a:srgbClr val="00206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100"/>
                        </a:lnSpc>
                      </a:pPr>
                      <a:r>
                        <a:rPr lang="he-IL" sz="1100" dirty="0">
                          <a:solidFill>
                            <a:srgbClr val="002060"/>
                          </a:solidFill>
                        </a:rPr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231745"/>
                  </a:ext>
                </a:extLst>
              </a:tr>
            </a:tbl>
          </a:graphicData>
        </a:graphic>
      </p:graphicFrame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990B175A-796B-4A1E-A595-208723B7686C}"/>
              </a:ext>
            </a:extLst>
          </p:cNvPr>
          <p:cNvSpPr txBox="1"/>
          <p:nvPr/>
        </p:nvSpPr>
        <p:spPr>
          <a:xfrm>
            <a:off x="290942" y="2050953"/>
            <a:ext cx="28609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פילוח סוגי הרשויות שהשיבו על הסקר:</a:t>
            </a:r>
            <a:endParaRPr lang="he-IL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8" name="Google Shape;4238;p44"/>
          <p:cNvCxnSpPr>
            <a:cxnSpLocks/>
          </p:cNvCxnSpPr>
          <p:nvPr/>
        </p:nvCxnSpPr>
        <p:spPr>
          <a:xfrm>
            <a:off x="3541684" y="2117929"/>
            <a:ext cx="658342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39" name="Google Shape;4239;p44"/>
          <p:cNvSpPr txBox="1"/>
          <p:nvPr/>
        </p:nvSpPr>
        <p:spPr>
          <a:xfrm>
            <a:off x="4357256" y="1941491"/>
            <a:ext cx="3532164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tillium Web"/>
                <a:cs typeface="Segoe UI Semibold" panose="020B0702040204020203" pitchFamily="34" charset="0"/>
                <a:sym typeface="Titillium Web"/>
              </a:rPr>
              <a:t>מרכז רב נכותי או מרכז יום טיפולי/סיעודי</a:t>
            </a:r>
            <a:endParaRPr sz="16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tillium Web"/>
              <a:cs typeface="Segoe UI Semibold" panose="020B0702040204020203" pitchFamily="34" charset="0"/>
              <a:sym typeface="Titillium Web"/>
            </a:endParaRPr>
          </a:p>
        </p:txBody>
      </p:sp>
      <p:cxnSp>
        <p:nvCxnSpPr>
          <p:cNvPr id="4240" name="Google Shape;4240;p44"/>
          <p:cNvCxnSpPr>
            <a:cxnSpLocks/>
          </p:cNvCxnSpPr>
          <p:nvPr/>
        </p:nvCxnSpPr>
        <p:spPr>
          <a:xfrm>
            <a:off x="3234593" y="2796118"/>
            <a:ext cx="79215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41" name="Google Shape;4241;p44"/>
          <p:cNvSpPr txBox="1"/>
          <p:nvPr/>
        </p:nvSpPr>
        <p:spPr>
          <a:xfrm>
            <a:off x="4239499" y="2619670"/>
            <a:ext cx="3532164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chemeClr val="dk1"/>
                </a:solidFill>
                <a:latin typeface="Segoe UI Semibold" panose="020B0702040204020203" pitchFamily="34" charset="0"/>
                <a:ea typeface="Titillium Web"/>
                <a:cs typeface="Segoe UI Semibold" panose="020B0702040204020203" pitchFamily="34" charset="0"/>
                <a:sym typeface="Titillium Web"/>
              </a:rPr>
              <a:t>מעון יום שיקומי</a:t>
            </a:r>
            <a:endParaRPr sz="1600" dirty="0">
              <a:solidFill>
                <a:schemeClr val="dk1"/>
              </a:solidFill>
              <a:latin typeface="Segoe UI Semibold" panose="020B0702040204020203" pitchFamily="34" charset="0"/>
              <a:ea typeface="Titillium Web"/>
              <a:cs typeface="Segoe UI Semibold" panose="020B0702040204020203" pitchFamily="34" charset="0"/>
              <a:sym typeface="Titillium Web"/>
            </a:endParaRPr>
          </a:p>
        </p:txBody>
      </p:sp>
      <p:cxnSp>
        <p:nvCxnSpPr>
          <p:cNvPr id="4242" name="Google Shape;4242;p44"/>
          <p:cNvCxnSpPr>
            <a:cxnSpLocks/>
          </p:cNvCxnSpPr>
          <p:nvPr/>
        </p:nvCxnSpPr>
        <p:spPr>
          <a:xfrm>
            <a:off x="2902826" y="3502024"/>
            <a:ext cx="824047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43" name="Google Shape;4243;p44"/>
          <p:cNvSpPr txBox="1"/>
          <p:nvPr/>
        </p:nvSpPr>
        <p:spPr>
          <a:xfrm>
            <a:off x="3913916" y="3325567"/>
            <a:ext cx="3532164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chemeClr val="dk1"/>
                </a:solidFill>
                <a:latin typeface="Segoe UI Semibold" panose="020B0702040204020203" pitchFamily="34" charset="0"/>
                <a:ea typeface="Titillium Web"/>
                <a:cs typeface="Segoe UI Semibold" panose="020B0702040204020203" pitchFamily="34" charset="0"/>
                <a:sym typeface="Titillium Web"/>
              </a:rPr>
              <a:t>מועדון חברתי לבוגרים</a:t>
            </a:r>
            <a:endParaRPr sz="1600" dirty="0">
              <a:solidFill>
                <a:schemeClr val="dk1"/>
              </a:solidFill>
              <a:latin typeface="Segoe UI Semibold" panose="020B0702040204020203" pitchFamily="34" charset="0"/>
              <a:ea typeface="Titillium Web"/>
              <a:cs typeface="Segoe UI Semibold" panose="020B0702040204020203" pitchFamily="34" charset="0"/>
              <a:sym typeface="Titillium Web"/>
            </a:endParaRPr>
          </a:p>
        </p:txBody>
      </p:sp>
      <p:cxnSp>
        <p:nvCxnSpPr>
          <p:cNvPr id="4244" name="Google Shape;4244;p44"/>
          <p:cNvCxnSpPr>
            <a:cxnSpLocks/>
          </p:cNvCxnSpPr>
          <p:nvPr/>
        </p:nvCxnSpPr>
        <p:spPr>
          <a:xfrm>
            <a:off x="2559148" y="4277169"/>
            <a:ext cx="842143" cy="0"/>
          </a:xfrm>
          <a:prstGeom prst="straightConnector1">
            <a:avLst/>
          </a:prstGeom>
          <a:noFill/>
          <a:ln w="9525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45" name="Google Shape;4245;p44"/>
          <p:cNvSpPr txBox="1"/>
          <p:nvPr/>
        </p:nvSpPr>
        <p:spPr>
          <a:xfrm>
            <a:off x="3609109" y="4107654"/>
            <a:ext cx="3532164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chemeClr val="dk1"/>
                </a:solidFill>
                <a:latin typeface="Segoe UI Semibold" panose="020B0702040204020203" pitchFamily="34" charset="0"/>
                <a:ea typeface="Titillium Web"/>
                <a:cs typeface="Segoe UI Semibold" panose="020B0702040204020203" pitchFamily="34" charset="0"/>
                <a:sym typeface="Titillium Web"/>
              </a:rPr>
              <a:t>מרכז יום לגימלאים</a:t>
            </a:r>
            <a:endParaRPr sz="1600" dirty="0">
              <a:solidFill>
                <a:schemeClr val="dk1"/>
              </a:solidFill>
              <a:latin typeface="Segoe UI Semibold" panose="020B0702040204020203" pitchFamily="34" charset="0"/>
              <a:ea typeface="Titillium Web"/>
              <a:cs typeface="Segoe UI Semibold" panose="020B0702040204020203" pitchFamily="34" charset="0"/>
              <a:sym typeface="Titillium Web"/>
            </a:endParaRPr>
          </a:p>
        </p:txBody>
      </p:sp>
      <p:grpSp>
        <p:nvGrpSpPr>
          <p:cNvPr id="26" name="Google Shape;4834;p49">
            <a:extLst>
              <a:ext uri="{FF2B5EF4-FFF2-40B4-BE49-F238E27FC236}">
                <a16:creationId xmlns:a16="http://schemas.microsoft.com/office/drawing/2014/main" id="{678D670D-12A3-4F74-A8A7-276907B59D68}"/>
              </a:ext>
            </a:extLst>
          </p:cNvPr>
          <p:cNvGrpSpPr/>
          <p:nvPr/>
        </p:nvGrpSpPr>
        <p:grpSpPr>
          <a:xfrm>
            <a:off x="341804" y="1413167"/>
            <a:ext cx="3259609" cy="3184436"/>
            <a:chOff x="1631150" y="4455641"/>
            <a:chExt cx="720000" cy="657002"/>
          </a:xfrm>
        </p:grpSpPr>
        <p:sp>
          <p:nvSpPr>
            <p:cNvPr id="27" name="Google Shape;4835;p49">
              <a:extLst>
                <a:ext uri="{FF2B5EF4-FFF2-40B4-BE49-F238E27FC236}">
                  <a16:creationId xmlns:a16="http://schemas.microsoft.com/office/drawing/2014/main" id="{E95975D4-8CD0-469C-BBD3-1AF748417A1F}"/>
                </a:ext>
              </a:extLst>
            </p:cNvPr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836;p49">
              <a:extLst>
                <a:ext uri="{FF2B5EF4-FFF2-40B4-BE49-F238E27FC236}">
                  <a16:creationId xmlns:a16="http://schemas.microsoft.com/office/drawing/2014/main" id="{CE622270-EEBD-47BD-B42E-CC7D9B003197}"/>
                </a:ext>
              </a:extLst>
            </p:cNvPr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837;p49">
              <a:extLst>
                <a:ext uri="{FF2B5EF4-FFF2-40B4-BE49-F238E27FC236}">
                  <a16:creationId xmlns:a16="http://schemas.microsoft.com/office/drawing/2014/main" id="{DB7AFF19-F0B0-42DA-A03C-3B1FD9FC6782}"/>
                </a:ext>
              </a:extLst>
            </p:cNvPr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838;p49">
              <a:extLst>
                <a:ext uri="{FF2B5EF4-FFF2-40B4-BE49-F238E27FC236}">
                  <a16:creationId xmlns:a16="http://schemas.microsoft.com/office/drawing/2014/main" id="{97AD8D9F-5C31-4582-A0D3-A949CFB0FC0A}"/>
                </a:ext>
              </a:extLst>
            </p:cNvPr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839;p49">
              <a:extLst>
                <a:ext uri="{FF2B5EF4-FFF2-40B4-BE49-F238E27FC236}">
                  <a16:creationId xmlns:a16="http://schemas.microsoft.com/office/drawing/2014/main" id="{8014595A-7772-4A5C-87B3-6DF17E95DAF7}"/>
                </a:ext>
              </a:extLst>
            </p:cNvPr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9225FC9D-27CD-47E7-BF20-792CB90DF37A}"/>
              </a:ext>
            </a:extLst>
          </p:cNvPr>
          <p:cNvSpPr txBox="1"/>
          <p:nvPr/>
        </p:nvSpPr>
        <p:spPr>
          <a:xfrm>
            <a:off x="935884" y="2091251"/>
            <a:ext cx="1898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1" dirty="0">
                <a:solidFill>
                  <a:srgbClr val="003B55"/>
                </a:solidFill>
                <a:latin typeface="Segoe UI Semibold" panose="020B0702040204020203" pitchFamily="34" charset="0"/>
                <a:ea typeface="Titillium Web"/>
                <a:cs typeface="Segoe UI Semibold" panose="020B0702040204020203" pitchFamily="34" charset="0"/>
                <a:sym typeface="Titillium Web"/>
              </a:rPr>
              <a:t>50% מהרשויות</a:t>
            </a:r>
            <a:endParaRPr lang="he-IL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190165F1-2958-4F56-8540-28CBA29A2DCA}"/>
              </a:ext>
            </a:extLst>
          </p:cNvPr>
          <p:cNvSpPr txBox="1"/>
          <p:nvPr/>
        </p:nvSpPr>
        <p:spPr>
          <a:xfrm>
            <a:off x="833419" y="2747776"/>
            <a:ext cx="18988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00" b="1" dirty="0">
                <a:solidFill>
                  <a:srgbClr val="003B55"/>
                </a:solidFill>
                <a:latin typeface="Segoe UI Semibold" panose="020B0702040204020203" pitchFamily="34" charset="0"/>
                <a:ea typeface="Titillium Web"/>
                <a:cs typeface="Segoe UI Semibold" panose="020B0702040204020203" pitchFamily="34" charset="0"/>
                <a:sym typeface="Titillium Web"/>
              </a:rPr>
              <a:t>28% מהרשויות</a:t>
            </a:r>
            <a:endParaRPr lang="he-IL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A2D01B9A-FC86-42D3-9849-08FF36AACE66}"/>
              </a:ext>
            </a:extLst>
          </p:cNvPr>
          <p:cNvSpPr txBox="1"/>
          <p:nvPr/>
        </p:nvSpPr>
        <p:spPr>
          <a:xfrm>
            <a:off x="705201" y="3408682"/>
            <a:ext cx="1898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solidFill>
                  <a:srgbClr val="003B55"/>
                </a:solidFill>
                <a:latin typeface="Segoe UI Semibold" panose="020B0702040204020203" pitchFamily="34" charset="0"/>
                <a:ea typeface="Titillium Web"/>
                <a:cs typeface="Segoe UI Semibold" panose="020B0702040204020203" pitchFamily="34" charset="0"/>
                <a:sym typeface="Titillium Web"/>
              </a:rPr>
              <a:t>19% מהרשויות</a:t>
            </a:r>
            <a:endParaRPr lang="he-I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2D9431D4-B28D-41A0-92A9-30C8036989B6}"/>
              </a:ext>
            </a:extLst>
          </p:cNvPr>
          <p:cNvSpPr txBox="1"/>
          <p:nvPr/>
        </p:nvSpPr>
        <p:spPr>
          <a:xfrm>
            <a:off x="631082" y="4021090"/>
            <a:ext cx="18988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200" b="1" dirty="0">
                <a:solidFill>
                  <a:srgbClr val="003B55"/>
                </a:solidFill>
                <a:latin typeface="Segoe UI Semibold" panose="020B0702040204020203" pitchFamily="34" charset="0"/>
                <a:ea typeface="Titillium Web"/>
                <a:cs typeface="Segoe UI Semibold" panose="020B0702040204020203" pitchFamily="34" charset="0"/>
                <a:sym typeface="Titillium Web"/>
              </a:rPr>
              <a:t>3% מהרשויות</a:t>
            </a:r>
            <a:endParaRPr lang="he-IL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28A23277-2AE5-4131-9647-47C5682F6687}"/>
              </a:ext>
            </a:extLst>
          </p:cNvPr>
          <p:cNvSpPr/>
          <p:nvPr/>
        </p:nvSpPr>
        <p:spPr>
          <a:xfrm>
            <a:off x="193963" y="346365"/>
            <a:ext cx="7342909" cy="50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2B3A6A08-CA16-4456-BAE3-1C4FB1953BDF}"/>
              </a:ext>
            </a:extLst>
          </p:cNvPr>
          <p:cNvSpPr/>
          <p:nvPr/>
        </p:nvSpPr>
        <p:spPr>
          <a:xfrm>
            <a:off x="1224101" y="270789"/>
            <a:ext cx="5836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  <a:latin typeface="Guttman Hatzvi" panose="02010401010101010101" pitchFamily="2" charset="-79"/>
              </a:rPr>
              <a:t>מהו המבנה הנחוץ ביותר עבורכם?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24">
            <a:extLst>
              <a:ext uri="{FF2B5EF4-FFF2-40B4-BE49-F238E27FC236}">
                <a16:creationId xmlns:a16="http://schemas.microsoft.com/office/drawing/2014/main" id="{569B95B1-C9FA-4DE7-9B5C-6B418D423395}"/>
              </a:ext>
            </a:extLst>
          </p:cNvPr>
          <p:cNvSpPr/>
          <p:nvPr/>
        </p:nvSpPr>
        <p:spPr>
          <a:xfrm>
            <a:off x="187035" y="346365"/>
            <a:ext cx="7335983" cy="50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3B4F38E4-8D76-4F35-8798-388BC9ADA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658000"/>
              </p:ext>
            </p:extLst>
          </p:nvPr>
        </p:nvGraphicFramePr>
        <p:xfrm>
          <a:off x="980841" y="1465962"/>
          <a:ext cx="6434995" cy="284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תיבת טקסט 35">
            <a:extLst>
              <a:ext uri="{FF2B5EF4-FFF2-40B4-BE49-F238E27FC236}">
                <a16:creationId xmlns:a16="http://schemas.microsoft.com/office/drawing/2014/main" id="{690033CF-FE05-4AA2-8521-D2837A81EA63}"/>
              </a:ext>
            </a:extLst>
          </p:cNvPr>
          <p:cNvSpPr txBox="1"/>
          <p:nvPr/>
        </p:nvSpPr>
        <p:spPr>
          <a:xfrm>
            <a:off x="2537650" y="4346801"/>
            <a:ext cx="1005730" cy="39029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000" dirty="0">
                <a:ln>
                  <a:noFill/>
                </a:ln>
                <a:solidFill>
                  <a:srgbClr val="0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בוגרים</a:t>
            </a:r>
            <a:endParaRPr lang="en-US" sz="2000" dirty="0">
              <a:solidFill>
                <a:srgbClr val="0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BEDF89A4-27C0-47A1-9A58-8AD9E145AB78}"/>
              </a:ext>
            </a:extLst>
          </p:cNvPr>
          <p:cNvSpPr/>
          <p:nvPr/>
        </p:nvSpPr>
        <p:spPr>
          <a:xfrm>
            <a:off x="1826424" y="270789"/>
            <a:ext cx="4535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  <a:latin typeface="Guttman Hatzvi" panose="02010401010101010101" pitchFamily="2" charset="-79"/>
              </a:rPr>
              <a:t>מידת הנחיצות של המבנים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27DB578-460D-4BE5-B423-90C9A04DBAE3}"/>
              </a:ext>
            </a:extLst>
          </p:cNvPr>
          <p:cNvSpPr txBox="1"/>
          <p:nvPr/>
        </p:nvSpPr>
        <p:spPr>
          <a:xfrm>
            <a:off x="1282047" y="9954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% המשיבים במידה "רבה" או "רבה מאוד"</a:t>
            </a:r>
          </a:p>
        </p:txBody>
      </p:sp>
      <p:sp>
        <p:nvSpPr>
          <p:cNvPr id="4" name="סוגר מרובע ימני 3">
            <a:extLst>
              <a:ext uri="{FF2B5EF4-FFF2-40B4-BE49-F238E27FC236}">
                <a16:creationId xmlns:a16="http://schemas.microsoft.com/office/drawing/2014/main" id="{87CAE2A3-2612-4063-849A-DA526CA0F99B}"/>
              </a:ext>
            </a:extLst>
          </p:cNvPr>
          <p:cNvSpPr/>
          <p:nvPr/>
        </p:nvSpPr>
        <p:spPr>
          <a:xfrm rot="5400000">
            <a:off x="2921879" y="3078020"/>
            <a:ext cx="189897" cy="3110345"/>
          </a:xfrm>
          <a:prstGeom prst="rightBracket">
            <a:avLst/>
          </a:prstGeom>
          <a:ln>
            <a:solidFill>
              <a:srgbClr val="00808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8080"/>
              </a:solidFill>
            </a:endParaRPr>
          </a:p>
        </p:txBody>
      </p:sp>
      <p:sp>
        <p:nvSpPr>
          <p:cNvPr id="26" name="סוגר מרובע ימני 25">
            <a:extLst>
              <a:ext uri="{FF2B5EF4-FFF2-40B4-BE49-F238E27FC236}">
                <a16:creationId xmlns:a16="http://schemas.microsoft.com/office/drawing/2014/main" id="{9935E565-EB54-4A48-B0A0-BBAB8471B7A0}"/>
              </a:ext>
            </a:extLst>
          </p:cNvPr>
          <p:cNvSpPr/>
          <p:nvPr/>
        </p:nvSpPr>
        <p:spPr>
          <a:xfrm rot="5400000">
            <a:off x="5367492" y="4076603"/>
            <a:ext cx="189897" cy="1113176"/>
          </a:xfrm>
          <a:prstGeom prst="rightBracke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8080"/>
              </a:solidFill>
            </a:endParaRPr>
          </a:p>
        </p:txBody>
      </p:sp>
      <p:sp>
        <p:nvSpPr>
          <p:cNvPr id="27" name="תיבת טקסט 35">
            <a:extLst>
              <a:ext uri="{FF2B5EF4-FFF2-40B4-BE49-F238E27FC236}">
                <a16:creationId xmlns:a16="http://schemas.microsoft.com/office/drawing/2014/main" id="{89B6379C-BCD8-4823-A203-00ED520E7A04}"/>
              </a:ext>
            </a:extLst>
          </p:cNvPr>
          <p:cNvSpPr txBox="1"/>
          <p:nvPr/>
        </p:nvSpPr>
        <p:spPr>
          <a:xfrm>
            <a:off x="4959575" y="4343132"/>
            <a:ext cx="1005730" cy="39029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צעירים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סוגר מרובע ימני 27">
            <a:extLst>
              <a:ext uri="{FF2B5EF4-FFF2-40B4-BE49-F238E27FC236}">
                <a16:creationId xmlns:a16="http://schemas.microsoft.com/office/drawing/2014/main" id="{461D5572-FDDA-4BEE-8CCD-019DBB6A4718}"/>
              </a:ext>
            </a:extLst>
          </p:cNvPr>
          <p:cNvSpPr/>
          <p:nvPr/>
        </p:nvSpPr>
        <p:spPr>
          <a:xfrm rot="5400000">
            <a:off x="6635181" y="4076605"/>
            <a:ext cx="189897" cy="1113176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תיבת טקסט 35">
            <a:extLst>
              <a:ext uri="{FF2B5EF4-FFF2-40B4-BE49-F238E27FC236}">
                <a16:creationId xmlns:a16="http://schemas.microsoft.com/office/drawing/2014/main" id="{43A2C3E4-DE69-47AB-9DE2-0C650973EC7A}"/>
              </a:ext>
            </a:extLst>
          </p:cNvPr>
          <p:cNvSpPr txBox="1"/>
          <p:nvPr/>
        </p:nvSpPr>
        <p:spPr>
          <a:xfrm>
            <a:off x="6227265" y="4346801"/>
            <a:ext cx="1005730" cy="39029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00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פנאי</a:t>
            </a: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3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5B201761-59DB-4261-A838-7FD71C3D4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747967"/>
              </p:ext>
            </p:extLst>
          </p:nvPr>
        </p:nvGraphicFramePr>
        <p:xfrm>
          <a:off x="567006" y="988172"/>
          <a:ext cx="6448425" cy="220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063D03C0-1A5E-4979-9022-2812BFF70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831915"/>
              </p:ext>
            </p:extLst>
          </p:nvPr>
        </p:nvGraphicFramePr>
        <p:xfrm>
          <a:off x="477982" y="3158833"/>
          <a:ext cx="7017327" cy="196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מלבן 4">
            <a:extLst>
              <a:ext uri="{FF2B5EF4-FFF2-40B4-BE49-F238E27FC236}">
                <a16:creationId xmlns:a16="http://schemas.microsoft.com/office/drawing/2014/main" id="{0BC88BFC-1B1B-483F-B990-EA094693F2C7}"/>
              </a:ext>
            </a:extLst>
          </p:cNvPr>
          <p:cNvSpPr/>
          <p:nvPr/>
        </p:nvSpPr>
        <p:spPr>
          <a:xfrm>
            <a:off x="187035" y="346365"/>
            <a:ext cx="7335983" cy="50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1DBD699-40F0-4E13-9A7D-B0085F3CFAD2}"/>
              </a:ext>
            </a:extLst>
          </p:cNvPr>
          <p:cNvSpPr/>
          <p:nvPr/>
        </p:nvSpPr>
        <p:spPr>
          <a:xfrm>
            <a:off x="1997144" y="270789"/>
            <a:ext cx="41937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  <a:latin typeface="Guttman Hatzvi" panose="02010401010101010101" pitchFamily="2" charset="-79"/>
              </a:rPr>
              <a:t>ממצאים לפי סוגי רשויות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11A46B6-294D-4F17-B15A-807E70B4E58D}"/>
              </a:ext>
            </a:extLst>
          </p:cNvPr>
          <p:cNvSpPr txBox="1"/>
          <p:nvPr/>
        </p:nvSpPr>
        <p:spPr>
          <a:xfrm>
            <a:off x="866410" y="88607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% המשיבים במידה "רבה" או "רבה מאוד"</a:t>
            </a:r>
          </a:p>
        </p:txBody>
      </p:sp>
    </p:spTree>
    <p:extLst>
      <p:ext uri="{BB962C8B-B14F-4D97-AF65-F5344CB8AC3E}">
        <p14:creationId xmlns:p14="http://schemas.microsoft.com/office/powerpoint/2010/main" val="154829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82399174-E6A0-4554-9672-1E9D3D765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736151"/>
              </p:ext>
            </p:extLst>
          </p:nvPr>
        </p:nvGraphicFramePr>
        <p:xfrm>
          <a:off x="724332" y="358486"/>
          <a:ext cx="644842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786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5235A2FD-6219-4EEA-B5F9-E170CDEDC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847366"/>
              </p:ext>
            </p:extLst>
          </p:nvPr>
        </p:nvGraphicFramePr>
        <p:xfrm>
          <a:off x="1135234" y="1565564"/>
          <a:ext cx="5923657" cy="290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מלבן 13">
            <a:extLst>
              <a:ext uri="{FF2B5EF4-FFF2-40B4-BE49-F238E27FC236}">
                <a16:creationId xmlns:a16="http://schemas.microsoft.com/office/drawing/2014/main" id="{CAD4DD0C-BDAB-4485-AA78-5AA7187F6827}"/>
              </a:ext>
            </a:extLst>
          </p:cNvPr>
          <p:cNvSpPr/>
          <p:nvPr/>
        </p:nvSpPr>
        <p:spPr>
          <a:xfrm>
            <a:off x="187035" y="346365"/>
            <a:ext cx="7335983" cy="50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2BEE7057-7DDC-410E-973B-C4EAA2940D9B}"/>
              </a:ext>
            </a:extLst>
          </p:cNvPr>
          <p:cNvSpPr/>
          <p:nvPr/>
        </p:nvSpPr>
        <p:spPr>
          <a:xfrm>
            <a:off x="1611628" y="270789"/>
            <a:ext cx="49648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  <a:latin typeface="Guttman Hatzvi" panose="02010401010101010101" pitchFamily="2" charset="-79"/>
              </a:rPr>
              <a:t>צורך במועדון חברתי לבוגרים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1957C89-E7BA-4D7A-8491-294E390C0D5E}"/>
              </a:ext>
            </a:extLst>
          </p:cNvPr>
          <p:cNvSpPr txBox="1"/>
          <p:nvPr/>
        </p:nvSpPr>
        <p:spPr>
          <a:xfrm>
            <a:off x="854976" y="93181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% המשיבים במידה "רבה" או "רבה מאוד"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234</Words>
  <Application>Microsoft Office PowerPoint</Application>
  <PresentationFormat>‫הצגה על המסך (16:9)</PresentationFormat>
  <Paragraphs>80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Titillium Web Light</vt:lpstr>
      <vt:lpstr>Dosis ExtraLight</vt:lpstr>
      <vt:lpstr>Segoe UI Semibold</vt:lpstr>
      <vt:lpstr>Guttman Hatzvi</vt:lpstr>
      <vt:lpstr>Arial</vt:lpstr>
      <vt:lpstr>Calibri</vt:lpstr>
      <vt:lpstr>Mowbray template</vt:lpstr>
      <vt:lpstr>סקר צרכי בינוי  2021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Tamir</dc:creator>
  <cp:lastModifiedBy>Sharon</cp:lastModifiedBy>
  <cp:revision>44</cp:revision>
  <dcterms:modified xsi:type="dcterms:W3CDTF">2023-08-28T16:56:08Z</dcterms:modified>
</cp:coreProperties>
</file>